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69"/>
  </p:notesMasterIdLst>
  <p:sldIdLst>
    <p:sldId id="256" r:id="rId2"/>
    <p:sldId id="258" r:id="rId3"/>
    <p:sldId id="257" r:id="rId4"/>
    <p:sldId id="339" r:id="rId5"/>
    <p:sldId id="277" r:id="rId6"/>
    <p:sldId id="259" r:id="rId7"/>
    <p:sldId id="260" r:id="rId8"/>
    <p:sldId id="261" r:id="rId9"/>
    <p:sldId id="262" r:id="rId10"/>
    <p:sldId id="318" r:id="rId11"/>
    <p:sldId id="263" r:id="rId12"/>
    <p:sldId id="264" r:id="rId13"/>
    <p:sldId id="265" r:id="rId14"/>
    <p:sldId id="276" r:id="rId15"/>
    <p:sldId id="266" r:id="rId16"/>
    <p:sldId id="267" r:id="rId17"/>
    <p:sldId id="269" r:id="rId18"/>
    <p:sldId id="270" r:id="rId19"/>
    <p:sldId id="271" r:id="rId20"/>
    <p:sldId id="268" r:id="rId21"/>
    <p:sldId id="272" r:id="rId22"/>
    <p:sldId id="273" r:id="rId23"/>
    <p:sldId id="274" r:id="rId24"/>
    <p:sldId id="278" r:id="rId25"/>
    <p:sldId id="279" r:id="rId26"/>
    <p:sldId id="280" r:id="rId27"/>
    <p:sldId id="281" r:id="rId28"/>
    <p:sldId id="282" r:id="rId29"/>
    <p:sldId id="275" r:id="rId30"/>
    <p:sldId id="283" r:id="rId31"/>
    <p:sldId id="285" r:id="rId32"/>
    <p:sldId id="286" r:id="rId33"/>
    <p:sldId id="287" r:id="rId34"/>
    <p:sldId id="320" r:id="rId35"/>
    <p:sldId id="284" r:id="rId36"/>
    <p:sldId id="317" r:id="rId37"/>
    <p:sldId id="319" r:id="rId38"/>
    <p:sldId id="321" r:id="rId39"/>
    <p:sldId id="338" r:id="rId40"/>
    <p:sldId id="288" r:id="rId41"/>
    <p:sldId id="289" r:id="rId42"/>
    <p:sldId id="290" r:id="rId43"/>
    <p:sldId id="291" r:id="rId44"/>
    <p:sldId id="315" r:id="rId45"/>
    <p:sldId id="314" r:id="rId46"/>
    <p:sldId id="322" r:id="rId47"/>
    <p:sldId id="316" r:id="rId48"/>
    <p:sldId id="323" r:id="rId49"/>
    <p:sldId id="293" r:id="rId50"/>
    <p:sldId id="324" r:id="rId51"/>
    <p:sldId id="294" r:id="rId52"/>
    <p:sldId id="325" r:id="rId53"/>
    <p:sldId id="326" r:id="rId54"/>
    <p:sldId id="300" r:id="rId55"/>
    <p:sldId id="332" r:id="rId56"/>
    <p:sldId id="327" r:id="rId57"/>
    <p:sldId id="328" r:id="rId58"/>
    <p:sldId id="333" r:id="rId59"/>
    <p:sldId id="334" r:id="rId60"/>
    <p:sldId id="335" r:id="rId61"/>
    <p:sldId id="336" r:id="rId62"/>
    <p:sldId id="329" r:id="rId63"/>
    <p:sldId id="330" r:id="rId64"/>
    <p:sldId id="331" r:id="rId65"/>
    <p:sldId id="343" r:id="rId66"/>
    <p:sldId id="342" r:id="rId67"/>
    <p:sldId id="346" r:id="rId68"/>
  </p:sldIdLst>
  <p:sldSz cx="9144000" cy="5143500" type="screen16x9"/>
  <p:notesSz cx="6858000" cy="9144000"/>
  <p:embeddedFontLst>
    <p:embeddedFont>
      <p:font typeface="Bebas Neue" charset="0"/>
      <p:regular r:id="rId70"/>
    </p:embeddedFont>
    <p:embeddedFont>
      <p:font typeface="Britannic Bold" pitchFamily="34" charset="0"/>
      <p:regular r:id="rId71"/>
    </p:embeddedFont>
    <p:embeddedFont>
      <p:font typeface="Arimo" charset="0"/>
      <p:regular r:id="rId72"/>
      <p:bold r:id="rId73"/>
      <p:italic r:id="rId74"/>
      <p:boldItalic r:id="rId75"/>
    </p:embeddedFont>
    <p:embeddedFont>
      <p:font typeface="Franklin Gothic Medium" pitchFamily="34" charset="0"/>
      <p:regular r:id="rId76"/>
      <p:italic r:id="rId77"/>
    </p:embeddedFont>
    <p:embeddedFont>
      <p:font typeface="Bahnschrift SemiBold Condensed" pitchFamily="34" charset="0"/>
      <p:bold r:id="rId78"/>
    </p:embeddedFont>
    <p:embeddedFont>
      <p:font typeface="Bahnschrift Light SemiCondensed" pitchFamily="34" charset="0"/>
      <p:regular r:id="rId79"/>
    </p:embeddedFont>
    <p:embeddedFont>
      <p:font typeface="Poppins" charset="0"/>
      <p:regular r:id="rId80"/>
      <p:bold r:id="rId81"/>
      <p:italic r:id="rId82"/>
      <p:boldItalic r:id="rId83"/>
    </p:embeddedFont>
    <p:embeddedFont>
      <p:font typeface="Segoe UI" pitchFamily="34" charset="0"/>
      <p:regular r:id="rId84"/>
      <p:bold r:id="rId85"/>
      <p:italic r:id="rId86"/>
      <p:boldItalic r:id="rId87"/>
    </p:embeddedFont>
    <p:embeddedFont>
      <p:font typeface="Roboto Condensed Light" charset="0"/>
      <p:regular r:id="rId88"/>
      <p: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7B82F864-0A34-4998-8926-A20866230F84}">
  <a:tblStyle styleId="{7B82F864-0A34-4998-8926-A20866230F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16" autoAdjust="0"/>
    <p:restoredTop sz="94673"/>
  </p:normalViewPr>
  <p:slideViewPr>
    <p:cSldViewPr>
      <p:cViewPr>
        <p:scale>
          <a:sx n="118" d="100"/>
          <a:sy n="118" d="100"/>
        </p:scale>
        <p:origin x="54" y="3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5e77e654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5e77e654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5e77e6543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5e77e6543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5e77e654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f5e77e654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5e77e654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5e77e654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f5e6061853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f5e6061853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5e6061853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5e6061853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f610c39dd6_1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f610c39dd6_1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f5e77e6543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f5e77e654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f61a32cbe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f61a32cbe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f5e77e6543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f5e77e6543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f61a32cbe2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f61a32cbe2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f5e77e6543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f5e77e6543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f5e77e6543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f5e77e654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f61a32cb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f61a32cb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5e77e6543_0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5e77e6543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f5e77e6543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f5e77e6543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f5e77e6543_0_1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f5e77e6543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f5e77e6543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f5e77e6543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f610c39dd6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f610c39dd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f5e77e6543_0_1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f5e77e6543_0_1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f5e60618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f5e60618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f61a32cbe2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f61a32cbe2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f5e77e6543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f5e77e6543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293750" y="1495425"/>
            <a:ext cx="3764400" cy="10122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57" name="Google Shape;57;p1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1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8" name="Google Shape;78;p1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4"/>
          <p:cNvSpPr txBox="1">
            <a:spLocks noGrp="1"/>
          </p:cNvSpPr>
          <p:nvPr>
            <p:ph type="subTitle" idx="3"/>
          </p:nvPr>
        </p:nvSpPr>
        <p:spPr>
          <a:xfrm>
            <a:off x="499942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82" name="Google Shape;82;p1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1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90" name="Google Shape;90;p1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4" name="Google Shape;94;p16"/>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6"/>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6" name="Google Shape;96;p16"/>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6"/>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8" name="Google Shape;98;p16"/>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7"/>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7"/>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4" name="Google Shape;104;p17"/>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08" name="Google Shape;108;p17"/>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9" name="Google Shape;109;p17"/>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1" name="Google Shape;111;p17"/>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3" name="Google Shape;113;p17"/>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4" name="Google Shape;114;p1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8"/>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8"/>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2" name="Google Shape;122;p18"/>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24" name="Google Shape;124;p18"/>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5" name="Google Shape;125;p18"/>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26" name="Google Shape;126;p1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1_1_1_1">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19"/>
          <p:cNvSpPr txBox="1">
            <a:spLocks noGrp="1"/>
          </p:cNvSpPr>
          <p:nvPr>
            <p:ph type="subTitle" idx="1"/>
          </p:nvPr>
        </p:nvSpPr>
        <p:spPr>
          <a:xfrm>
            <a:off x="5194325" y="4090330"/>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9"/>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2" name="Google Shape;132;p19"/>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9"/>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34" name="Google Shape;134;p19"/>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5" name="Google Shape;135;p19"/>
          <p:cNvSpPr txBox="1">
            <a:spLocks noGrp="1"/>
          </p:cNvSpPr>
          <p:nvPr>
            <p:ph type="subTitle" idx="6"/>
          </p:nvPr>
        </p:nvSpPr>
        <p:spPr>
          <a:xfrm>
            <a:off x="5194325" y="2947643"/>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36" name="Google Shape;136;p1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37" name="Google Shape;137;p1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140" name="Google Shape;140;p20"/>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41"/>
        <p:cNvGrpSpPr/>
        <p:nvPr/>
      </p:nvGrpSpPr>
      <p:grpSpPr>
        <a:xfrm>
          <a:off x="0" y="0"/>
          <a:ext cx="0" cy="0"/>
          <a:chOff x="0" y="0"/>
          <a:chExt cx="0" cy="0"/>
        </a:xfrm>
      </p:grpSpPr>
      <p:sp>
        <p:nvSpPr>
          <p:cNvPr id="142" name="Google Shape;142;p21"/>
          <p:cNvSpPr txBox="1">
            <a:spLocks noGrp="1"/>
          </p:cNvSpPr>
          <p:nvPr>
            <p:ph type="title" hasCustomPrompt="1"/>
          </p:nvPr>
        </p:nvSpPr>
        <p:spPr>
          <a:xfrm>
            <a:off x="3857450" y="73057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3" name="Google Shape;143;p21"/>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hasCustomPrompt="1"/>
          </p:nvPr>
        </p:nvSpPr>
        <p:spPr>
          <a:xfrm>
            <a:off x="3857450" y="202902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21"/>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hasCustomPrompt="1"/>
          </p:nvPr>
        </p:nvSpPr>
        <p:spPr>
          <a:xfrm>
            <a:off x="3780800" y="3330900"/>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21"/>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8" name="Google Shape;148;p2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2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3_1">
    <p:spTree>
      <p:nvGrpSpPr>
        <p:cNvPr id="1" name="Shape 150"/>
        <p:cNvGrpSpPr/>
        <p:nvPr/>
      </p:nvGrpSpPr>
      <p:grpSpPr>
        <a:xfrm>
          <a:off x="0" y="0"/>
          <a:ext cx="0" cy="0"/>
          <a:chOff x="0" y="0"/>
          <a:chExt cx="0" cy="0"/>
        </a:xfrm>
      </p:grpSpPr>
      <p:sp>
        <p:nvSpPr>
          <p:cNvPr id="151" name="Google Shape;151;p22"/>
          <p:cNvSpPr txBox="1">
            <a:spLocks noGrp="1"/>
          </p:cNvSpPr>
          <p:nvPr>
            <p:ph type="title" hasCustomPrompt="1"/>
          </p:nvPr>
        </p:nvSpPr>
        <p:spPr>
          <a:xfrm>
            <a:off x="1146851"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2" name="Google Shape;152;p22"/>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2"/>
          <p:cNvSpPr txBox="1">
            <a:spLocks noGrp="1"/>
          </p:cNvSpPr>
          <p:nvPr>
            <p:ph type="title" idx="2" hasCustomPrompt="1"/>
          </p:nvPr>
        </p:nvSpPr>
        <p:spPr>
          <a:xfrm>
            <a:off x="3075717"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4" name="Google Shape;154;p22"/>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2"/>
          <p:cNvSpPr txBox="1">
            <a:spLocks noGrp="1"/>
          </p:cNvSpPr>
          <p:nvPr>
            <p:ph type="title" idx="4" hasCustomPrompt="1"/>
          </p:nvPr>
        </p:nvSpPr>
        <p:spPr>
          <a:xfrm>
            <a:off x="5004584"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6" name="Google Shape;156;p22"/>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2"/>
          <p:cNvSpPr txBox="1">
            <a:spLocks noGrp="1"/>
          </p:cNvSpPr>
          <p:nvPr>
            <p:ph type="title" idx="6" hasCustomPrompt="1"/>
          </p:nvPr>
        </p:nvSpPr>
        <p:spPr>
          <a:xfrm>
            <a:off x="6933451"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8" name="Google Shape;158;p22"/>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2"/>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60" name="Google Shape;160;p2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2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70" name="Google Shape;170;p2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172"/>
        <p:cNvGrpSpPr/>
        <p:nvPr/>
      </p:nvGrpSpPr>
      <p:grpSpPr>
        <a:xfrm>
          <a:off x="0" y="0"/>
          <a:ext cx="0" cy="0"/>
          <a:chOff x="0" y="0"/>
          <a:chExt cx="0" cy="0"/>
        </a:xfrm>
      </p:grpSpPr>
      <p:sp>
        <p:nvSpPr>
          <p:cNvPr id="173" name="Google Shape;173;p25"/>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4" name="Google Shape;174;p25"/>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a:lvl1pPr>
            <a:lvl2pPr lvl="1" algn="r" rtl="0">
              <a:spcBef>
                <a:spcPts val="0"/>
              </a:spcBef>
              <a:spcAft>
                <a:spcPts val="0"/>
              </a:spcAft>
              <a:buSzPts val="3900"/>
              <a:buNone/>
              <a:defRPr/>
            </a:lvl2pPr>
            <a:lvl3pPr lvl="2" algn="r" rtl="0">
              <a:spcBef>
                <a:spcPts val="0"/>
              </a:spcBef>
              <a:spcAft>
                <a:spcPts val="0"/>
              </a:spcAft>
              <a:buSzPts val="3900"/>
              <a:buNone/>
              <a:defRPr/>
            </a:lvl3pPr>
            <a:lvl4pPr lvl="3" algn="r" rtl="0">
              <a:spcBef>
                <a:spcPts val="0"/>
              </a:spcBef>
              <a:spcAft>
                <a:spcPts val="0"/>
              </a:spcAft>
              <a:buSzPts val="3900"/>
              <a:buNone/>
              <a:defRPr/>
            </a:lvl4pPr>
            <a:lvl5pPr lvl="4" algn="r" rtl="0">
              <a:spcBef>
                <a:spcPts val="0"/>
              </a:spcBef>
              <a:spcAft>
                <a:spcPts val="0"/>
              </a:spcAft>
              <a:buSzPts val="3900"/>
              <a:buNone/>
              <a:defRPr/>
            </a:lvl5pPr>
            <a:lvl6pPr lvl="5" algn="r" rtl="0">
              <a:spcBef>
                <a:spcPts val="0"/>
              </a:spcBef>
              <a:spcAft>
                <a:spcPts val="0"/>
              </a:spcAft>
              <a:buSzPts val="3900"/>
              <a:buNone/>
              <a:defRPr/>
            </a:lvl6pPr>
            <a:lvl7pPr lvl="6" algn="r" rtl="0">
              <a:spcBef>
                <a:spcPts val="0"/>
              </a:spcBef>
              <a:spcAft>
                <a:spcPts val="0"/>
              </a:spcAft>
              <a:buSzPts val="3900"/>
              <a:buNone/>
              <a:defRPr/>
            </a:lvl7pPr>
            <a:lvl8pPr lvl="7" algn="r" rtl="0">
              <a:spcBef>
                <a:spcPts val="0"/>
              </a:spcBef>
              <a:spcAft>
                <a:spcPts val="0"/>
              </a:spcAft>
              <a:buSzPts val="3900"/>
              <a:buNone/>
              <a:defRPr/>
            </a:lvl8pPr>
            <a:lvl9pPr lvl="8" algn="r" rtl="0">
              <a:spcBef>
                <a:spcPts val="0"/>
              </a:spcBef>
              <a:spcAft>
                <a:spcPts val="0"/>
              </a:spcAft>
              <a:buSzPts val="3900"/>
              <a:buNone/>
              <a:defRPr/>
            </a:lvl9pPr>
          </a:lstStyle>
          <a:p>
            <a:endParaRPr/>
          </a:p>
        </p:txBody>
      </p:sp>
      <p:cxnSp>
        <p:nvCxnSpPr>
          <p:cNvPr id="175" name="Google Shape;175;p2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2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6_1_1">
    <p:spTree>
      <p:nvGrpSpPr>
        <p:cNvPr id="1" name="Shape 182"/>
        <p:cNvGrpSpPr/>
        <p:nvPr/>
      </p:nvGrpSpPr>
      <p:grpSpPr>
        <a:xfrm>
          <a:off x="0" y="0"/>
          <a:ext cx="0" cy="0"/>
          <a:chOff x="0" y="0"/>
          <a:chExt cx="0" cy="0"/>
        </a:xfrm>
      </p:grpSpPr>
      <p:sp>
        <p:nvSpPr>
          <p:cNvPr id="183" name="Google Shape;183;p27"/>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84" name="Google Shape;184;p2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2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27"/>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87" name="Google Shape;187;p27"/>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88"/>
        <p:cNvGrpSpPr/>
        <p:nvPr/>
      </p:nvGrpSpPr>
      <p:grpSpPr>
        <a:xfrm>
          <a:off x="0" y="0"/>
          <a:ext cx="0" cy="0"/>
          <a:chOff x="0" y="0"/>
          <a:chExt cx="0" cy="0"/>
        </a:xfrm>
      </p:grpSpPr>
      <p:sp>
        <p:nvSpPr>
          <p:cNvPr id="189" name="Google Shape;189;p2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sz="68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91" name="Google Shape;191;p2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2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93" name="Google Shape;193;p28"/>
          <p:cNvSpPr txBox="1"/>
          <p:nvPr/>
        </p:nvSpPr>
        <p:spPr>
          <a:xfrm>
            <a:off x="714300" y="3620145"/>
            <a:ext cx="4739400" cy="564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lang="en" sz="1200" b="1">
                <a:solidFill>
                  <a:schemeClr val="dk1"/>
                </a:solidFill>
                <a:uFill>
                  <a:noFill/>
                </a:uFill>
                <a:latin typeface="Arimo"/>
                <a:ea typeface="Arimo"/>
                <a:cs typeface="Arimo"/>
                <a:sym typeface="Arimo"/>
                <a:hlinkClick r:id="rId2">
                  <a:extLst>
                    <a:ext uri="{A12FA001-AC4F-418D-AE19-62706E023703}">
                      <ahyp:hlinkClr xmlns="" xmlns:ahyp="http://schemas.microsoft.com/office/drawing/2018/hyperlinkcolor" val="tx"/>
                    </a:ext>
                  </a:extLst>
                </a:hlinkClick>
              </a:rPr>
              <a:t>Slidesgo</a:t>
            </a:r>
            <a:r>
              <a:rPr lang="en" sz="1200">
                <a:solidFill>
                  <a:schemeClr val="dk1"/>
                </a:solidFill>
                <a:latin typeface="Arimo"/>
                <a:ea typeface="Arimo"/>
                <a:cs typeface="Arimo"/>
                <a:sym typeface="Arimo"/>
              </a:rPr>
              <a:t>, including icons by </a:t>
            </a:r>
            <a:r>
              <a:rPr lang="en" sz="1200" b="1">
                <a:solidFill>
                  <a:schemeClr val="dk1"/>
                </a:solidFill>
                <a:uFill>
                  <a:noFill/>
                </a:uFill>
                <a:latin typeface="Arimo"/>
                <a:ea typeface="Arimo"/>
                <a:cs typeface="Arimo"/>
                <a:sym typeface="Arimo"/>
                <a:hlinkClick r:id="rId3">
                  <a:extLst>
                    <a:ext uri="{A12FA001-AC4F-418D-AE19-62706E023703}">
                      <ahyp:hlinkClr xmlns="" xmlns:ahyp="http://schemas.microsoft.com/office/drawing/2018/hyperlinkcolor" val="tx"/>
                    </a:ext>
                  </a:extLst>
                </a:hlinkClick>
              </a:rPr>
              <a:t>Flaticon</a:t>
            </a:r>
            <a:r>
              <a:rPr lang="en" sz="1200">
                <a:solidFill>
                  <a:schemeClr val="dk1"/>
                </a:solidFill>
                <a:latin typeface="Arimo"/>
                <a:ea typeface="Arimo"/>
                <a:cs typeface="Arimo"/>
                <a:sym typeface="Arimo"/>
              </a:rPr>
              <a:t> and infographics &amp; images by </a:t>
            </a:r>
            <a:r>
              <a:rPr lang="en" sz="1200" b="1">
                <a:solidFill>
                  <a:schemeClr val="dk1"/>
                </a:solidFill>
                <a:uFill>
                  <a:noFill/>
                </a:uFill>
                <a:latin typeface="Arimo"/>
                <a:ea typeface="Arimo"/>
                <a:cs typeface="Arimo"/>
                <a:sym typeface="Arimo"/>
                <a:hlinkClick r:id="rId4">
                  <a:extLst>
                    <a:ext uri="{A12FA001-AC4F-418D-AE19-62706E023703}">
                      <ahyp:hlinkClr xmlns="" xmlns:ahyp="http://schemas.microsoft.com/office/drawing/2018/hyperlinkcolor" val="tx"/>
                    </a:ext>
                  </a:extLst>
                </a:hlinkClick>
              </a:rPr>
              <a:t>Freepik</a:t>
            </a:r>
            <a:endParaRPr sz="1200" b="1">
              <a:solidFill>
                <a:schemeClr val="dk1"/>
              </a:solidFill>
              <a:latin typeface="Arimo"/>
              <a:ea typeface="Arimo"/>
              <a:cs typeface="Arimo"/>
              <a:sym typeface="Arim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1" name="Google Shape;21;p4"/>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22" name="Google Shape;22;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26" name="Google Shape;26;p5"/>
          <p:cNvSpPr txBox="1">
            <a:spLocks noGrp="1"/>
          </p:cNvSpPr>
          <p:nvPr>
            <p:ph type="title" idx="2"/>
          </p:nvPr>
        </p:nvSpPr>
        <p:spPr>
          <a:xfrm>
            <a:off x="1804169"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7" name="Google Shape;27;p5"/>
          <p:cNvSpPr txBox="1">
            <a:spLocks noGrp="1"/>
          </p:cNvSpPr>
          <p:nvPr>
            <p:ph type="subTitle" idx="1"/>
          </p:nvPr>
        </p:nvSpPr>
        <p:spPr>
          <a:xfrm>
            <a:off x="1804169"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idx="3"/>
          </p:nvPr>
        </p:nvSpPr>
        <p:spPr>
          <a:xfrm>
            <a:off x="5109344"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9" name="Google Shape;29;p5"/>
          <p:cNvSpPr txBox="1">
            <a:spLocks noGrp="1"/>
          </p:cNvSpPr>
          <p:nvPr>
            <p:ph type="subTitle" idx="4"/>
          </p:nvPr>
        </p:nvSpPr>
        <p:spPr>
          <a:xfrm>
            <a:off x="5109344"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0" name="Google Shape;30;p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38" name="Google Shape;38;p7"/>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9" name="Google Shape;39;p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367000" y="1163250"/>
            <a:ext cx="4410000" cy="281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3" name="Google Shape;43;p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50600" y="3073400"/>
            <a:ext cx="3414600" cy="1242300"/>
          </a:xfrm>
          <a:prstGeom prst="rect">
            <a:avLst/>
          </a:prstGeom>
        </p:spPr>
        <p:txBody>
          <a:bodyPr spcFirstLastPara="1" wrap="square" lIns="91425" tIns="91425" rIns="91425" bIns="91425" anchor="t" anchorCtr="0">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endParaRPr/>
          </a:p>
        </p:txBody>
      </p:sp>
      <p:cxnSp>
        <p:nvCxnSpPr>
          <p:cNvPr id="52" name="Google Shape;52;p1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1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4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slide" Target="slide1.xml"/><Relationship Id="rId4" Type="http://schemas.openxmlformats.org/officeDocument/2006/relationships/slide" Target="slide41.xml"/></Relationships>
</file>

<file path=ppt/slides/_rels/slide1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slide" Target="slide1.xml"/><Relationship Id="rId4" Type="http://schemas.openxmlformats.org/officeDocument/2006/relationships/slide" Target="slide41.xml"/></Relationships>
</file>

<file path=ppt/slides/_rels/slide1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slide" Target="slide1.xml"/><Relationship Id="rId4" Type="http://schemas.openxmlformats.org/officeDocument/2006/relationships/slide" Target="slide41.xml"/></Relationships>
</file>

<file path=ppt/slides/_rels/slide1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slide" Target="slide1.xml"/><Relationship Id="rId4" Type="http://schemas.openxmlformats.org/officeDocument/2006/relationships/slide" Target="slide41.xml"/></Relationships>
</file>

<file path=ppt/slides/_rels/slide15.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slide" Target="slide1.xml"/><Relationship Id="rId4" Type="http://schemas.openxmlformats.org/officeDocument/2006/relationships/slide" Target="slide4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slide" Target="slide41.xml"/><Relationship Id="rId5" Type="http://schemas.openxmlformats.org/officeDocument/2006/relationships/slide" Target="slide16.xml"/><Relationship Id="rId4" Type="http://schemas.openxmlformats.org/officeDocument/2006/relationships/slide" Target="slide7.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jpeg"/><Relationship Id="rId7"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slide" Target="slide41.xml"/><Relationship Id="rId5" Type="http://schemas.openxmlformats.org/officeDocument/2006/relationships/slide" Target="slide16.xml"/><Relationship Id="rId4" Type="http://schemas.openxmlformats.org/officeDocument/2006/relationships/slide" Target="slide7.xml"/></Relationships>
</file>

<file path=ppt/slides/_rels/slide22.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2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slide" Target="slide23.xml"/><Relationship Id="rId4" Type="http://schemas.openxmlformats.org/officeDocument/2006/relationships/slide" Target="slide41.xml"/></Relationships>
</file>

<file path=ppt/slides/_rels/slide2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slide" Target="slide1.xml"/><Relationship Id="rId4" Type="http://schemas.openxmlformats.org/officeDocument/2006/relationships/slide" Target="slide16.xml"/></Relationships>
</file>

<file path=ppt/slides/_rels/slide2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21.png"/><Relationship Id="rId5" Type="http://schemas.openxmlformats.org/officeDocument/2006/relationships/slide" Target="slide1.xml"/><Relationship Id="rId4" Type="http://schemas.openxmlformats.org/officeDocument/2006/relationships/slide" Target="slide16.xml"/></Relationships>
</file>

<file path=ppt/slides/_rels/slide26.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slide" Target="slide26.xml"/><Relationship Id="rId5" Type="http://schemas.openxmlformats.org/officeDocument/2006/relationships/slide" Target="slide41.xml"/><Relationship Id="rId4" Type="http://schemas.openxmlformats.org/officeDocument/2006/relationships/slide" Target="slide16.xml"/></Relationships>
</file>

<file path=ppt/slides/_rels/slide27.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28.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29.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30.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slide" Target="slide1.xml"/><Relationship Id="rId4" Type="http://schemas.openxmlformats.org/officeDocument/2006/relationships/slide" Target="slide16.xml"/></Relationships>
</file>

<file path=ppt/slides/_rels/slide31.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hyperlink" Target="https://en.wikipedia.org/wiki/Covariance" TargetMode="External"/><Relationship Id="rId7" Type="http://schemas.openxmlformats.org/officeDocument/2006/relationships/slide" Target="slide16.xml"/><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slide" Target="slide7.xml"/><Relationship Id="rId5" Type="http://schemas.openxmlformats.org/officeDocument/2006/relationships/image" Target="../media/image27.png"/><Relationship Id="rId4" Type="http://schemas.openxmlformats.org/officeDocument/2006/relationships/hyperlink" Target="https://en.wikipedia.org/wiki/Standard_deviation" TargetMode="External"/><Relationship Id="rId9" Type="http://schemas.openxmlformats.org/officeDocument/2006/relationships/slide" Target="slide1.xml"/></Relationships>
</file>

<file path=ppt/slides/_rels/slide3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slide" Target="slide1.xml"/><Relationship Id="rId4" Type="http://schemas.openxmlformats.org/officeDocument/2006/relationships/slide" Target="slide16.xml"/></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7.xml"/><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4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4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image" Target="../media/image38.png"/><Relationship Id="rId5" Type="http://schemas.openxmlformats.org/officeDocument/2006/relationships/slide" Target="slide1.xml"/><Relationship Id="rId4" Type="http://schemas.openxmlformats.org/officeDocument/2006/relationships/slide" Target="slide41.xml"/></Relationships>
</file>

<file path=ppt/slides/_rels/slide4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slide" Target="slide1.xml"/><Relationship Id="rId4" Type="http://schemas.openxmlformats.org/officeDocument/2006/relationships/slide" Target="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6.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slide" Target="slide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slide" Target="slide1.xml"/><Relationship Id="rId5" Type="http://schemas.openxmlformats.org/officeDocument/2006/relationships/slide" Target="slide41.xml"/><Relationship Id="rId4" Type="http://schemas.openxmlformats.org/officeDocument/2006/relationships/slide" Target="slide16.xml"/></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slide" Target="slide41.xml"/><Relationship Id="rId4" Type="http://schemas.openxmlformats.org/officeDocument/2006/relationships/slide" Target="slide16.xml"/></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765538" y="3326254"/>
            <a:ext cx="39894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txBox="1">
            <a:spLocks noGrp="1"/>
          </p:cNvSpPr>
          <p:nvPr>
            <p:ph type="ctrTitle"/>
          </p:nvPr>
        </p:nvSpPr>
        <p:spPr>
          <a:xfrm>
            <a:off x="714300" y="857238"/>
            <a:ext cx="5007300" cy="241656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          </a:t>
            </a:r>
            <a:r>
              <a:rPr lang="en" sz="7200" dirty="0">
                <a:solidFill>
                  <a:schemeClr val="lt2"/>
                </a:solidFill>
              </a:rPr>
              <a:t>SCIENCE</a:t>
            </a:r>
            <a:r>
              <a:rPr lang="en" dirty="0"/>
              <a:t> PROJECT</a:t>
            </a:r>
            <a:endParaRPr dirty="0"/>
          </a:p>
        </p:txBody>
      </p:sp>
      <p:sp>
        <p:nvSpPr>
          <p:cNvPr id="240" name="Google Shape;240;p34"/>
          <p:cNvSpPr txBox="1">
            <a:spLocks noGrp="1"/>
          </p:cNvSpPr>
          <p:nvPr>
            <p:ph type="subTitle" idx="1"/>
          </p:nvPr>
        </p:nvSpPr>
        <p:spPr>
          <a:xfrm>
            <a:off x="852563" y="3464767"/>
            <a:ext cx="3815400" cy="2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Britannic Bold" pitchFamily="34" charset="0"/>
              </a:rPr>
              <a:t>WIN  PREDICTION ANALYTICS </a:t>
            </a:r>
            <a:endParaRPr sz="2000">
              <a:latin typeface="Britannic Bold" pitchFamily="34" charset="0"/>
            </a:endParaRPr>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785786" y="1214428"/>
            <a:ext cx="1285884" cy="642942"/>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DATA</a:t>
            </a: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47" name="Google Shape;247;p34">
            <a:hlinkClick r:id="rId3"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48" name="Google Shape;248;p34">
            <a:hlinkClick r:id="rId4"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a:t>
            </a:r>
          </a:p>
          <a:p>
            <a:pPr marL="0" lvl="0" indent="0" algn="ctr" rtl="0">
              <a:spcBef>
                <a:spcPts val="0"/>
              </a:spcBef>
              <a:spcAft>
                <a:spcPts val="0"/>
              </a:spcAft>
              <a:buNone/>
            </a:pPr>
            <a:endParaRPr lang="en" sz="10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lang="en" sz="10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lang="en" sz="10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lang="en" sz="10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lang="en" sz="10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lang="en" sz="10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lang="en" sz="10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lang="en" sz="10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TextBox 84"/>
          <p:cNvSpPr txBox="1"/>
          <p:nvPr/>
        </p:nvSpPr>
        <p:spPr>
          <a:xfrm>
            <a:off x="857224" y="4000510"/>
            <a:ext cx="3000396" cy="307777"/>
          </a:xfrm>
          <a:prstGeom prst="rect">
            <a:avLst/>
          </a:prstGeom>
          <a:noFill/>
        </p:spPr>
        <p:txBody>
          <a:bodyPr wrap="square" rtlCol="0">
            <a:spAutoFit/>
          </a:bodyPr>
          <a:lstStyle/>
          <a:p>
            <a:r>
              <a:rPr lang="en-US" b="1" dirty="0">
                <a:solidFill>
                  <a:schemeClr val="tx1"/>
                </a:solidFill>
                <a:latin typeface="Franklin Gothic Medium" pitchFamily="34" charset="0"/>
              </a:rPr>
              <a:t>BY </a:t>
            </a:r>
            <a:r>
              <a:rPr lang="en-US" b="1" dirty="0" smtClean="0">
                <a:solidFill>
                  <a:schemeClr val="tx1"/>
                </a:solidFill>
                <a:latin typeface="Franklin Gothic Medium" pitchFamily="34" charset="0"/>
              </a:rPr>
              <a:t>:-HIMANSHI  </a:t>
            </a:r>
            <a:r>
              <a:rPr lang="en-US" b="1" dirty="0" smtClean="0">
                <a:solidFill>
                  <a:schemeClr val="tx1"/>
                </a:solidFill>
                <a:latin typeface="Franklin Gothic Medium" pitchFamily="34" charset="0"/>
              </a:rPr>
              <a:t>JAIN</a:t>
            </a:r>
            <a:endParaRPr lang="en-US" b="1" dirty="0">
              <a:solidFill>
                <a:schemeClr val="tx1"/>
              </a:solidFill>
              <a:latin typeface="Franklin Gothic Medium"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428610"/>
            <a:ext cx="8001104" cy="714380"/>
          </a:xfrm>
        </p:spPr>
        <p:txBody>
          <a:bodyPr/>
          <a:lstStyle/>
          <a:p>
            <a:r>
              <a:rPr lang="en-US" sz="2800" dirty="0"/>
              <a:t>REPLACING  ZERO  VALUE  IN  DEAL  COST  WITH  MEDIAN  OF  DEAL  COST </a:t>
            </a:r>
          </a:p>
        </p:txBody>
      </p:sp>
      <p:pic>
        <p:nvPicPr>
          <p:cNvPr id="4098" name="Picture 2"/>
          <p:cNvPicPr>
            <a:picLocks noChangeAspect="1" noChangeArrowheads="1"/>
          </p:cNvPicPr>
          <p:nvPr/>
        </p:nvPicPr>
        <p:blipFill>
          <a:blip r:embed="rId2"/>
          <a:srcRect/>
          <a:stretch>
            <a:fillRect/>
          </a:stretch>
        </p:blipFill>
        <p:spPr bwMode="auto">
          <a:xfrm>
            <a:off x="642910" y="1071552"/>
            <a:ext cx="8001056" cy="392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91" name="Google Shape;691;p41"/>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Exploratory data analysis </a:t>
            </a:r>
            <a:endParaRPr sz="2800"/>
          </a:p>
        </p:txBody>
      </p:sp>
      <p:cxnSp>
        <p:nvCxnSpPr>
          <p:cNvPr id="692" name="Google Shape;692;p41"/>
          <p:cNvCxnSpPr/>
          <p:nvPr/>
        </p:nvCxnSpPr>
        <p:spPr>
          <a:xfrm>
            <a:off x="714348" y="1071552"/>
            <a:ext cx="3429024" cy="1588"/>
          </a:xfrm>
          <a:prstGeom prst="straightConnector1">
            <a:avLst/>
          </a:prstGeom>
          <a:noFill/>
          <a:ln w="9525" cap="flat" cmpd="sng">
            <a:solidFill>
              <a:schemeClr val="dk1"/>
            </a:solidFill>
            <a:prstDash val="solid"/>
            <a:round/>
            <a:headEnd type="none" w="med" len="med"/>
            <a:tailEnd type="none" w="med" len="med"/>
          </a:ln>
        </p:spPr>
      </p:cxnSp>
      <p:sp>
        <p:nvSpPr>
          <p:cNvPr id="696" name="Google Shape;696;p4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97" name="Google Shape;697;p41"/>
          <p:cNvSpPr/>
          <p:nvPr/>
        </p:nvSpPr>
        <p:spPr>
          <a:xfrm rot="7198710">
            <a:off x="8115053" y="616275"/>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7873188" y="1652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253088" y="7068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685758">
            <a:off x="5822966" y="826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3526488" y="42909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2057089" y="418249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733" name="Google Shape;733;p41">
            <a:hlinkClick r:id="rId4"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41">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TextBox 60"/>
          <p:cNvSpPr txBox="1"/>
          <p:nvPr/>
        </p:nvSpPr>
        <p:spPr>
          <a:xfrm>
            <a:off x="714348" y="1142990"/>
            <a:ext cx="5786478" cy="2246769"/>
          </a:xfrm>
          <a:prstGeom prst="rect">
            <a:avLst/>
          </a:prstGeom>
          <a:noFill/>
        </p:spPr>
        <p:txBody>
          <a:bodyPr wrap="square" rtlCol="0">
            <a:spAutoFit/>
          </a:bodyPr>
          <a:lstStyle/>
          <a:p>
            <a:pPr marL="342900" indent="-342900"/>
            <a:r>
              <a:rPr lang="en-US" dirty="0">
                <a:solidFill>
                  <a:schemeClr val="tx1"/>
                </a:solidFill>
              </a:rPr>
              <a:t>Exploratory Data Analysis (EDA) is an approach to analyze the</a:t>
            </a:r>
          </a:p>
          <a:p>
            <a:pPr marL="342900" indent="-342900"/>
            <a:r>
              <a:rPr lang="en-US" dirty="0">
                <a:solidFill>
                  <a:schemeClr val="tx1"/>
                </a:solidFill>
              </a:rPr>
              <a:t>data using visual techniques.</a:t>
            </a:r>
          </a:p>
          <a:p>
            <a:pPr marL="342900" indent="-342900"/>
            <a:r>
              <a:rPr lang="en-US" b="1" dirty="0">
                <a:solidFill>
                  <a:schemeClr val="tx1"/>
                </a:solidFill>
              </a:rPr>
              <a:t>Steps involved in EDA are as follows :-</a:t>
            </a:r>
          </a:p>
          <a:p>
            <a:pPr marL="342900" indent="-342900"/>
            <a:endParaRPr lang="en-US" dirty="0">
              <a:solidFill>
                <a:schemeClr val="tx1"/>
              </a:solidFill>
            </a:endParaRPr>
          </a:p>
          <a:p>
            <a:pPr marL="342900" indent="-342900"/>
            <a:endParaRPr lang="en-US" dirty="0">
              <a:solidFill>
                <a:schemeClr val="tx1"/>
              </a:solidFill>
            </a:endParaRPr>
          </a:p>
          <a:p>
            <a:pPr marL="342900" indent="-342900"/>
            <a:endParaRPr lang="en-US" dirty="0">
              <a:solidFill>
                <a:schemeClr val="tx1"/>
              </a:solidFill>
            </a:endParaRPr>
          </a:p>
          <a:p>
            <a:pPr marL="342900" indent="-342900">
              <a:buFont typeface="Wingdings" pitchFamily="2" charset="2"/>
              <a:buChar char="Ø"/>
            </a:pPr>
            <a:endParaRPr lang="en-US" dirty="0"/>
          </a:p>
          <a:p>
            <a:pPr marL="342900" indent="-342900">
              <a:buFont typeface="Wingdings" pitchFamily="2" charset="2"/>
              <a:buChar char="Ø"/>
            </a:pPr>
            <a:endParaRPr lang="en-US" dirty="0">
              <a:solidFill>
                <a:schemeClr val="tx1"/>
              </a:solidFill>
            </a:endParaRPr>
          </a:p>
          <a:p>
            <a:pPr marL="342900" indent="-342900">
              <a:buFont typeface="Wingdings" pitchFamily="2" charset="2"/>
              <a:buChar char="Ø"/>
            </a:pPr>
            <a:endParaRPr lang="en-US" dirty="0">
              <a:solidFill>
                <a:schemeClr val="tx1"/>
              </a:solidFill>
            </a:endParaRPr>
          </a:p>
          <a:p>
            <a:pPr marL="342900" indent="-342900">
              <a:buFont typeface="Wingdings" pitchFamily="2" charset="2"/>
              <a:buChar char="q"/>
            </a:pPr>
            <a:endParaRPr lang="en-US" dirty="0">
              <a:solidFill>
                <a:schemeClr val="tx1"/>
              </a:solidFill>
            </a:endParaRPr>
          </a:p>
        </p:txBody>
      </p:sp>
      <p:pic>
        <p:nvPicPr>
          <p:cNvPr id="1026" name="Picture 2"/>
          <p:cNvPicPr>
            <a:picLocks noChangeAspect="1" noChangeArrowheads="1"/>
          </p:cNvPicPr>
          <p:nvPr/>
        </p:nvPicPr>
        <p:blipFill>
          <a:blip r:embed="rId6"/>
          <a:srcRect/>
          <a:stretch>
            <a:fillRect/>
          </a:stretch>
        </p:blipFill>
        <p:spPr bwMode="auto">
          <a:xfrm>
            <a:off x="1071538" y="1857370"/>
            <a:ext cx="6929486" cy="27146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2" name="Google Shape;752;p42"/>
          <p:cNvSpPr txBox="1">
            <a:spLocks noGrp="1"/>
          </p:cNvSpPr>
          <p:nvPr>
            <p:ph type="title" idx="6"/>
          </p:nvPr>
        </p:nvSpPr>
        <p:spPr>
          <a:xfrm>
            <a:off x="857224" y="357172"/>
            <a:ext cx="7572476" cy="5000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1. Deal cost   v/s   deal date </a:t>
            </a:r>
            <a:r>
              <a:rPr lang="en" dirty="0"/>
              <a:t> </a:t>
            </a:r>
            <a:endParaRPr/>
          </a:p>
        </p:txBody>
      </p:sp>
      <p:sp>
        <p:nvSpPr>
          <p:cNvPr id="759" name="Google Shape;759;p4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772" name="Google Shape;772;p42">
            <a:hlinkClick r:id="rId3"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773" name="Google Shape;773;p42">
            <a:hlinkClick r:id="rId4"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774" name="Google Shape;774;p42"/>
          <p:cNvGrpSpPr/>
          <p:nvPr/>
        </p:nvGrpSpPr>
        <p:grpSpPr>
          <a:xfrm>
            <a:off x="706038" y="312972"/>
            <a:ext cx="140222" cy="140409"/>
            <a:chOff x="2741000" y="199475"/>
            <a:chExt cx="191953" cy="192210"/>
          </a:xfrm>
        </p:grpSpPr>
        <p:sp>
          <p:nvSpPr>
            <p:cNvPr id="775" name="Google Shape;775;p4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2">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6424164" y="802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7556037" y="7229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297713" y="13352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Content Placeholder 4">
            <a:extLst>
              <a:ext uri="{FF2B5EF4-FFF2-40B4-BE49-F238E27FC236}">
                <a16:creationId xmlns="" xmlns:a16="http://schemas.microsoft.com/office/drawing/2014/main" id="{F8D7979C-4F0D-796F-3499-E566C5AB1BE2}"/>
              </a:ext>
            </a:extLst>
          </p:cNvPr>
          <p:cNvPicPr>
            <a:picLocks noChangeAspect="1"/>
          </p:cNvPicPr>
          <p:nvPr/>
        </p:nvPicPr>
        <p:blipFill>
          <a:blip r:embed="rId6"/>
          <a:stretch>
            <a:fillRect/>
          </a:stretch>
        </p:blipFill>
        <p:spPr>
          <a:xfrm>
            <a:off x="1714480" y="1000114"/>
            <a:ext cx="5357850" cy="35719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2. </a:t>
            </a:r>
            <a:r>
              <a:rPr lang="en-US" sz="2400" dirty="0"/>
              <a:t>D</a:t>
            </a:r>
            <a:r>
              <a:rPr lang="en" sz="2400" dirty="0"/>
              <a:t>eal status code   v/s   client category</a:t>
            </a:r>
            <a:endParaRPr sz="2400"/>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849" name="Google Shape;849;p43"/>
          <p:cNvSpPr/>
          <p:nvPr/>
        </p:nvSpPr>
        <p:spPr>
          <a:xfrm>
            <a:off x="1598500" y="1597875"/>
            <a:ext cx="522000" cy="52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413325" y="2047575"/>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789450" y="2208375"/>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3722725" y="2300850"/>
            <a:ext cx="405900" cy="4056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4089850" y="2127975"/>
            <a:ext cx="300900" cy="3009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3818275" y="2045175"/>
            <a:ext cx="214800" cy="2148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484200" y="3060075"/>
            <a:ext cx="522000" cy="5220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2006200" y="3060075"/>
            <a:ext cx="140100" cy="1401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p:nvPr/>
        </p:nvSpPr>
        <p:spPr>
          <a:xfrm>
            <a:off x="5432975" y="1713738"/>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858" name="Google Shape;858;p43"/>
          <p:cNvSpPr txBox="1"/>
          <p:nvPr/>
        </p:nvSpPr>
        <p:spPr>
          <a:xfrm>
            <a:off x="5432975" y="2043738"/>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859" name="Google Shape;859;p43"/>
          <p:cNvSpPr/>
          <p:nvPr/>
        </p:nvSpPr>
        <p:spPr>
          <a:xfrm>
            <a:off x="7525225" y="1758600"/>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70%</a:t>
            </a:r>
            <a:endParaRPr sz="2000">
              <a:solidFill>
                <a:schemeClr val="lt1"/>
              </a:solidFill>
              <a:latin typeface="Bebas Neue"/>
              <a:ea typeface="Bebas Neue"/>
              <a:cs typeface="Bebas Neue"/>
              <a:sym typeface="Bebas Neue"/>
            </a:endParaRPr>
          </a:p>
        </p:txBody>
      </p:sp>
      <p:sp>
        <p:nvSpPr>
          <p:cNvPr id="860" name="Google Shape;860;p43"/>
          <p:cNvSpPr txBox="1"/>
          <p:nvPr/>
        </p:nvSpPr>
        <p:spPr>
          <a:xfrm>
            <a:off x="5432975" y="3024188"/>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861" name="Google Shape;861;p43"/>
          <p:cNvSpPr txBox="1"/>
          <p:nvPr/>
        </p:nvSpPr>
        <p:spPr>
          <a:xfrm>
            <a:off x="5432975" y="3354188"/>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862" name="Google Shape;862;p43"/>
          <p:cNvSpPr/>
          <p:nvPr/>
        </p:nvSpPr>
        <p:spPr>
          <a:xfrm>
            <a:off x="7525225" y="3069050"/>
            <a:ext cx="762000" cy="762000"/>
          </a:xfrm>
          <a:prstGeom prst="ellipse">
            <a:avLst/>
          </a:prstGeom>
          <a:gradFill>
            <a:gsLst>
              <a:gs pos="0">
                <a:schemeClr val="accent2">
                  <a:alpha val="59820"/>
                </a:schemeClr>
              </a:gs>
              <a:gs pos="100000">
                <a:schemeClr val="dk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30%</a:t>
            </a:r>
            <a:endParaRPr sz="200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867" name="Google Shape;867;p43">
            <a:hlinkClick r:id="rId4"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2639463" y="2653150"/>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2800275" y="2501700"/>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9450" y="2822925"/>
            <a:ext cx="214800" cy="2148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rot="-1685758">
            <a:off x="981603" y="21038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Content Placeholder 8">
            <a:extLst>
              <a:ext uri="{FF2B5EF4-FFF2-40B4-BE49-F238E27FC236}">
                <a16:creationId xmlns="" xmlns:a16="http://schemas.microsoft.com/office/drawing/2014/main" id="{118E9AC9-3EB8-547E-DDC3-262589DBB872}"/>
              </a:ext>
            </a:extLst>
          </p:cNvPr>
          <p:cNvPicPr>
            <a:picLocks noChangeAspect="1"/>
          </p:cNvPicPr>
          <p:nvPr/>
        </p:nvPicPr>
        <p:blipFill>
          <a:blip r:embed="rId6"/>
          <a:stretch>
            <a:fillRect/>
          </a:stretch>
        </p:blipFill>
        <p:spPr>
          <a:xfrm>
            <a:off x="642910" y="1000114"/>
            <a:ext cx="7929618" cy="400052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66" name="Google Shape;1466;p5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467" name="Google Shape;1467;p54"/>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DESCRIPTION OF PREVIOUS PLOT </a:t>
            </a:r>
            <a:endParaRPr/>
          </a:p>
        </p:txBody>
      </p:sp>
      <p:sp>
        <p:nvSpPr>
          <p:cNvPr id="1468" name="Google Shape;1468;p54"/>
          <p:cNvSpPr/>
          <p:nvPr/>
        </p:nvSpPr>
        <p:spPr>
          <a:xfrm>
            <a:off x="5838413" y="8302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rot="-1685758">
            <a:off x="8122953" y="43338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7572988" y="100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8181374" y="927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54"/>
          <p:cNvGrpSpPr/>
          <p:nvPr/>
        </p:nvGrpSpPr>
        <p:grpSpPr>
          <a:xfrm>
            <a:off x="6692735" y="694927"/>
            <a:ext cx="695830" cy="243805"/>
            <a:chOff x="2271950" y="2722775"/>
            <a:chExt cx="575875" cy="201775"/>
          </a:xfrm>
        </p:grpSpPr>
        <p:sp>
          <p:nvSpPr>
            <p:cNvPr id="1474" name="Google Shape;1474;p5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54"/>
          <p:cNvSpPr/>
          <p:nvPr/>
        </p:nvSpPr>
        <p:spPr>
          <a:xfrm>
            <a:off x="8289451" y="38799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rot="-1685758">
            <a:off x="6382628" y="10851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a:hlinkClick r:id="rId3"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486" name="Google Shape;1486;p54">
            <a:hlinkClick r:id="rId4"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487" name="Google Shape;1487;p54"/>
          <p:cNvGrpSpPr/>
          <p:nvPr/>
        </p:nvGrpSpPr>
        <p:grpSpPr>
          <a:xfrm>
            <a:off x="706038" y="312972"/>
            <a:ext cx="140222" cy="140409"/>
            <a:chOff x="2741000" y="199475"/>
            <a:chExt cx="191953" cy="192210"/>
          </a:xfrm>
        </p:grpSpPr>
        <p:sp>
          <p:nvSpPr>
            <p:cNvPr id="1488" name="Google Shape;1488;p5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54">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TextBox 61"/>
          <p:cNvSpPr txBox="1"/>
          <p:nvPr/>
        </p:nvSpPr>
        <p:spPr>
          <a:xfrm>
            <a:off x="785786" y="1214428"/>
            <a:ext cx="6786610" cy="3477875"/>
          </a:xfrm>
          <a:prstGeom prst="rect">
            <a:avLst/>
          </a:prstGeom>
          <a:noFill/>
        </p:spPr>
        <p:txBody>
          <a:bodyPr wrap="square" rtlCol="0">
            <a:spAutoFit/>
          </a:bodyPr>
          <a:lstStyle/>
          <a:p>
            <a:r>
              <a:rPr lang="en-US" sz="2000" dirty="0">
                <a:solidFill>
                  <a:schemeClr val="tx1"/>
                </a:solidFill>
              </a:rPr>
              <a:t>From the previous plot , we understand that the top 5 client categories that  :-</a:t>
            </a:r>
          </a:p>
          <a:p>
            <a:endParaRPr lang="en-US" sz="2000" dirty="0">
              <a:solidFill>
                <a:schemeClr val="tx1"/>
              </a:solidFill>
            </a:endParaRPr>
          </a:p>
          <a:p>
            <a:pPr marL="457200" indent="-457200"/>
            <a:r>
              <a:rPr lang="en-US" sz="2000" dirty="0">
                <a:solidFill>
                  <a:schemeClr val="tx1"/>
                </a:solidFill>
              </a:rPr>
              <a:t>A. Lost deals:-</a:t>
            </a:r>
          </a:p>
          <a:p>
            <a:pPr marL="457200" indent="-457200"/>
            <a:r>
              <a:rPr lang="en-US" sz="2000" dirty="0">
                <a:solidFill>
                  <a:schemeClr val="tx1"/>
                </a:solidFill>
              </a:rPr>
              <a:t> </a:t>
            </a:r>
          </a:p>
          <a:p>
            <a:pPr>
              <a:buFont typeface="Wingdings" pitchFamily="2" charset="2"/>
              <a:buChar char="Ø"/>
            </a:pPr>
            <a:r>
              <a:rPr lang="en-US" sz="2000" dirty="0">
                <a:solidFill>
                  <a:schemeClr val="tx1"/>
                </a:solidFill>
              </a:rPr>
              <a:t>Internal</a:t>
            </a:r>
          </a:p>
          <a:p>
            <a:pPr>
              <a:buFont typeface="Wingdings" pitchFamily="2" charset="2"/>
              <a:buChar char="Ø"/>
            </a:pPr>
            <a:r>
              <a:rPr lang="en-US" sz="2000" dirty="0">
                <a:solidFill>
                  <a:schemeClr val="tx1"/>
                </a:solidFill>
              </a:rPr>
              <a:t>Others</a:t>
            </a:r>
          </a:p>
          <a:p>
            <a:pPr>
              <a:buFont typeface="Wingdings" pitchFamily="2" charset="2"/>
              <a:buChar char="Ø"/>
            </a:pPr>
            <a:r>
              <a:rPr lang="en-US" sz="2000" dirty="0">
                <a:solidFill>
                  <a:schemeClr val="tx1"/>
                </a:solidFill>
              </a:rPr>
              <a:t>Services _ based</a:t>
            </a:r>
          </a:p>
          <a:p>
            <a:pPr>
              <a:buFont typeface="Wingdings" pitchFamily="2" charset="2"/>
              <a:buChar char="Ø"/>
            </a:pPr>
            <a:r>
              <a:rPr lang="en-US" sz="2000" dirty="0">
                <a:solidFill>
                  <a:schemeClr val="tx1"/>
                </a:solidFill>
              </a:rPr>
              <a:t>Tech</a:t>
            </a:r>
          </a:p>
          <a:p>
            <a:pPr>
              <a:buFont typeface="Wingdings" pitchFamily="2" charset="2"/>
              <a:buChar char="Ø"/>
            </a:pPr>
            <a:r>
              <a:rPr lang="en-US" sz="2000" dirty="0">
                <a:solidFill>
                  <a:schemeClr val="tx1"/>
                </a:solidFill>
              </a:rPr>
              <a:t>Domestic Public Bank</a:t>
            </a:r>
          </a:p>
          <a:p>
            <a:pPr marL="342900" indent="-342900"/>
            <a:endParaRPr lang="en-US" sz="2000" dirty="0">
              <a:solidFill>
                <a:schemeClr val="tx1"/>
              </a:solidFill>
            </a:endParaRPr>
          </a:p>
        </p:txBody>
      </p:sp>
      <p:sp>
        <p:nvSpPr>
          <p:cNvPr id="64" name="TextBox 63"/>
          <p:cNvSpPr txBox="1"/>
          <p:nvPr/>
        </p:nvSpPr>
        <p:spPr>
          <a:xfrm>
            <a:off x="4429124" y="2143122"/>
            <a:ext cx="4357718" cy="2554545"/>
          </a:xfrm>
          <a:prstGeom prst="rect">
            <a:avLst/>
          </a:prstGeom>
          <a:noFill/>
        </p:spPr>
        <p:txBody>
          <a:bodyPr wrap="square" rtlCol="0">
            <a:spAutoFit/>
          </a:bodyPr>
          <a:lstStyle/>
          <a:p>
            <a:r>
              <a:rPr lang="en-US" sz="2000" dirty="0">
                <a:solidFill>
                  <a:schemeClr val="tx1"/>
                </a:solidFill>
              </a:rPr>
              <a:t>B. Won deals  :-</a:t>
            </a:r>
          </a:p>
          <a:p>
            <a:endParaRPr lang="en-US" sz="2000" dirty="0">
              <a:solidFill>
                <a:schemeClr val="tx1"/>
              </a:solidFill>
            </a:endParaRPr>
          </a:p>
          <a:p>
            <a:pPr>
              <a:buFont typeface="Wingdings" pitchFamily="2" charset="2"/>
              <a:buChar char="Ø"/>
            </a:pPr>
            <a:r>
              <a:rPr lang="en-US" sz="2000" dirty="0">
                <a:solidFill>
                  <a:schemeClr val="tx1"/>
                </a:solidFill>
              </a:rPr>
              <a:t>Internal</a:t>
            </a:r>
          </a:p>
          <a:p>
            <a:pPr>
              <a:buFont typeface="Wingdings" pitchFamily="2" charset="2"/>
              <a:buChar char="Ø"/>
            </a:pPr>
            <a:r>
              <a:rPr lang="en-US" sz="2000" dirty="0">
                <a:solidFill>
                  <a:schemeClr val="tx1"/>
                </a:solidFill>
              </a:rPr>
              <a:t>Others</a:t>
            </a:r>
          </a:p>
          <a:p>
            <a:pPr>
              <a:buFont typeface="Wingdings" pitchFamily="2" charset="2"/>
              <a:buChar char="Ø"/>
            </a:pPr>
            <a:r>
              <a:rPr lang="en-US" sz="2000" dirty="0">
                <a:solidFill>
                  <a:schemeClr val="tx1"/>
                </a:solidFill>
              </a:rPr>
              <a:t>Consulting</a:t>
            </a:r>
          </a:p>
          <a:p>
            <a:pPr>
              <a:buFont typeface="Wingdings" pitchFamily="2" charset="2"/>
              <a:buChar char="Ø"/>
            </a:pPr>
            <a:r>
              <a:rPr lang="en-US" sz="2000" dirty="0">
                <a:solidFill>
                  <a:schemeClr val="tx1"/>
                </a:solidFill>
              </a:rPr>
              <a:t>Services _ based</a:t>
            </a:r>
          </a:p>
          <a:p>
            <a:pPr>
              <a:buFont typeface="Wingdings" pitchFamily="2" charset="2"/>
              <a:buChar char="Ø"/>
            </a:pPr>
            <a:r>
              <a:rPr lang="en-US" sz="2000" dirty="0">
                <a:solidFill>
                  <a:schemeClr val="tx1"/>
                </a:solidFill>
              </a:rPr>
              <a:t>Telecom</a:t>
            </a:r>
          </a:p>
          <a:p>
            <a:pPr>
              <a:buFont typeface="Wingdings" pitchFamily="2" charset="2"/>
              <a:buChar char="Ø"/>
            </a:pP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8" name="Google Shape;898;p4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899" name="Google Shape;899;p4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0" name="Google Shape;900;p44"/>
          <p:cNvSpPr txBox="1">
            <a:spLocks noGrp="1"/>
          </p:cNvSpPr>
          <p:nvPr>
            <p:ph type="subTitle" idx="3"/>
          </p:nvPr>
        </p:nvSpPr>
        <p:spPr>
          <a:xfrm>
            <a:off x="6715140" y="1071552"/>
            <a:ext cx="2143140" cy="35004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US" sz="1800" dirty="0"/>
              <a:t>TOP 3 MANAGERS HERE ARE :-</a:t>
            </a:r>
          </a:p>
          <a:p>
            <a:pPr marL="0" lvl="0" indent="0" algn="ctr" rtl="0">
              <a:spcBef>
                <a:spcPts val="0"/>
              </a:spcBef>
              <a:spcAft>
                <a:spcPts val="0"/>
              </a:spcAft>
              <a:buClr>
                <a:schemeClr val="hlink"/>
              </a:buClr>
              <a:buSzPts val="1100"/>
              <a:buFont typeface="Arial"/>
              <a:buNone/>
            </a:pPr>
            <a:endParaRPr lang="en-US" sz="1800" dirty="0"/>
          </a:p>
          <a:p>
            <a:pPr marL="0" lvl="0" indent="0" algn="ctr" rtl="0">
              <a:spcBef>
                <a:spcPts val="0"/>
              </a:spcBef>
              <a:spcAft>
                <a:spcPts val="0"/>
              </a:spcAft>
              <a:buClr>
                <a:schemeClr val="hlink"/>
              </a:buClr>
              <a:buSzPts val="1100"/>
              <a:buFont typeface="Wingdings" pitchFamily="2" charset="2"/>
              <a:buChar char="Ø"/>
            </a:pPr>
            <a:r>
              <a:rPr lang="en-US" sz="1800" dirty="0"/>
              <a:t>ROSANA YOKUM (9.756%)</a:t>
            </a:r>
          </a:p>
          <a:p>
            <a:pPr marL="0" lvl="0" indent="0" algn="ctr" rtl="0">
              <a:spcBef>
                <a:spcPts val="0"/>
              </a:spcBef>
              <a:spcAft>
                <a:spcPts val="0"/>
              </a:spcAft>
              <a:buClr>
                <a:schemeClr val="hlink"/>
              </a:buClr>
              <a:buSzPts val="1100"/>
              <a:buFont typeface="Wingdings" pitchFamily="2" charset="2"/>
              <a:buChar char="Ø"/>
            </a:pPr>
            <a:endParaRPr lang="en-US" sz="1800" dirty="0"/>
          </a:p>
          <a:p>
            <a:pPr marL="0" lvl="0" indent="0" algn="ctr" rtl="0">
              <a:spcBef>
                <a:spcPts val="0"/>
              </a:spcBef>
              <a:spcAft>
                <a:spcPts val="0"/>
              </a:spcAft>
              <a:buClr>
                <a:schemeClr val="hlink"/>
              </a:buClr>
              <a:buSzPts val="1100"/>
              <a:buFont typeface="Wingdings" pitchFamily="2" charset="2"/>
              <a:buChar char="Ø"/>
            </a:pPr>
            <a:r>
              <a:rPr lang="en-US" sz="1800" dirty="0"/>
              <a:t>EESHA YADAV (9.257%)</a:t>
            </a:r>
          </a:p>
          <a:p>
            <a:pPr marL="0" lvl="0" indent="0" algn="ctr" rtl="0">
              <a:spcBef>
                <a:spcPts val="0"/>
              </a:spcBef>
              <a:spcAft>
                <a:spcPts val="0"/>
              </a:spcAft>
              <a:buClr>
                <a:schemeClr val="hlink"/>
              </a:buClr>
              <a:buSzPts val="1100"/>
              <a:buFont typeface="Wingdings" pitchFamily="2" charset="2"/>
              <a:buChar char="Ø"/>
            </a:pPr>
            <a:endParaRPr lang="en-US" sz="1800" dirty="0"/>
          </a:p>
          <a:p>
            <a:pPr marL="0" lvl="0" indent="0" algn="ctr" rtl="0">
              <a:spcBef>
                <a:spcPts val="0"/>
              </a:spcBef>
              <a:spcAft>
                <a:spcPts val="0"/>
              </a:spcAft>
              <a:buClr>
                <a:schemeClr val="hlink"/>
              </a:buClr>
              <a:buSzPts val="1100"/>
              <a:buFont typeface="Wingdings" pitchFamily="2" charset="2"/>
              <a:buChar char="Ø"/>
            </a:pPr>
            <a:r>
              <a:rPr lang="en-US" sz="1800" dirty="0"/>
              <a:t>MOLLY EAKES (8.723%)</a:t>
            </a:r>
            <a:endParaRPr sz="1800"/>
          </a:p>
        </p:txBody>
      </p:sp>
      <p:sp>
        <p:nvSpPr>
          <p:cNvPr id="901" name="Google Shape;901;p44"/>
          <p:cNvSpPr txBox="1">
            <a:spLocks noGrp="1"/>
          </p:cNvSpPr>
          <p:nvPr>
            <p:ph type="title" idx="4"/>
          </p:nvPr>
        </p:nvSpPr>
        <p:spPr>
          <a:xfrm>
            <a:off x="714300" y="500048"/>
            <a:ext cx="7715400" cy="6591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3. </a:t>
            </a:r>
            <a:r>
              <a:rPr lang="en-US" sz="2400" dirty="0"/>
              <a:t>D</a:t>
            </a:r>
            <a:r>
              <a:rPr lang="en" sz="2400" dirty="0"/>
              <a:t>eal cost   v/s   manager name </a:t>
            </a:r>
            <a:endParaRPr sz="2400"/>
          </a:p>
        </p:txBody>
      </p:sp>
      <p:cxnSp>
        <p:nvCxnSpPr>
          <p:cNvPr id="902" name="Google Shape;902;p44"/>
          <p:cNvCxnSpPr/>
          <p:nvPr/>
        </p:nvCxnSpPr>
        <p:spPr>
          <a:xfrm>
            <a:off x="1936125"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903" name="Google Shape;903;p44"/>
          <p:cNvSpPr/>
          <p:nvPr/>
        </p:nvSpPr>
        <p:spPr>
          <a:xfrm>
            <a:off x="2591053"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44"/>
          <p:cNvGrpSpPr/>
          <p:nvPr/>
        </p:nvGrpSpPr>
        <p:grpSpPr>
          <a:xfrm>
            <a:off x="5894668" y="1755264"/>
            <a:ext cx="440015" cy="408027"/>
            <a:chOff x="718806" y="4182207"/>
            <a:chExt cx="438961" cy="407050"/>
          </a:xfrm>
        </p:grpSpPr>
        <p:sp>
          <p:nvSpPr>
            <p:cNvPr id="907" name="Google Shape;907;p44"/>
            <p:cNvSpPr/>
            <p:nvPr/>
          </p:nvSpPr>
          <p:spPr>
            <a:xfrm>
              <a:off x="968521" y="4402860"/>
              <a:ext cx="189246" cy="186397"/>
            </a:xfrm>
            <a:custGeom>
              <a:avLst/>
              <a:gdLst/>
              <a:ahLst/>
              <a:cxnLst/>
              <a:rect l="l" t="t" r="r" b="b"/>
              <a:pathLst>
                <a:path w="9364" h="9223" extrusionOk="0">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a:off x="796756" y="4357367"/>
              <a:ext cx="64005" cy="25444"/>
            </a:xfrm>
            <a:custGeom>
              <a:avLst/>
              <a:gdLst/>
              <a:ahLst/>
              <a:cxnLst/>
              <a:rect l="l" t="t" r="r" b="b"/>
              <a:pathLst>
                <a:path w="3167" h="1259" extrusionOk="0">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832851" y="4420948"/>
              <a:ext cx="55396" cy="52829"/>
            </a:xfrm>
            <a:custGeom>
              <a:avLst/>
              <a:gdLst/>
              <a:ahLst/>
              <a:cxnLst/>
              <a:rect l="l" t="t" r="r" b="b"/>
              <a:pathLst>
                <a:path w="2741" h="2614" extrusionOk="0">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718806" y="4182207"/>
              <a:ext cx="437304" cy="239165"/>
            </a:xfrm>
            <a:custGeom>
              <a:avLst/>
              <a:gdLst/>
              <a:ahLst/>
              <a:cxnLst/>
              <a:rect l="l" t="t" r="r" b="b"/>
              <a:pathLst>
                <a:path w="21638" h="11834" extrusionOk="0">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924726" y="4446796"/>
              <a:ext cx="25465" cy="64005"/>
            </a:xfrm>
            <a:custGeom>
              <a:avLst/>
              <a:gdLst/>
              <a:ahLst/>
              <a:cxnLst/>
              <a:rect l="l" t="t" r="r" b="b"/>
              <a:pathLst>
                <a:path w="1260" h="3167" extrusionOk="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4"/>
          <p:cNvGrpSpPr/>
          <p:nvPr/>
        </p:nvGrpSpPr>
        <p:grpSpPr>
          <a:xfrm>
            <a:off x="2809936" y="1739887"/>
            <a:ext cx="438779" cy="438779"/>
            <a:chOff x="1322640" y="1172049"/>
            <a:chExt cx="437728" cy="437728"/>
          </a:xfrm>
        </p:grpSpPr>
        <p:sp>
          <p:nvSpPr>
            <p:cNvPr id="913" name="Google Shape;913;p44"/>
            <p:cNvSpPr/>
            <p:nvPr/>
          </p:nvSpPr>
          <p:spPr>
            <a:xfrm>
              <a:off x="1322640" y="1172049"/>
              <a:ext cx="77142" cy="77142"/>
            </a:xfrm>
            <a:custGeom>
              <a:avLst/>
              <a:gdLst/>
              <a:ahLst/>
              <a:cxnLst/>
              <a:rect l="l" t="t" r="r" b="b"/>
              <a:pathLst>
                <a:path w="3817" h="3817" extrusionOk="0">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1683227" y="1172049"/>
              <a:ext cx="77142" cy="77142"/>
            </a:xfrm>
            <a:custGeom>
              <a:avLst/>
              <a:gdLst/>
              <a:ahLst/>
              <a:cxnLst/>
              <a:rect l="l" t="t" r="r" b="b"/>
              <a:pathLst>
                <a:path w="3817" h="3817" extrusionOk="0">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1322640" y="1532636"/>
              <a:ext cx="77142" cy="77142"/>
            </a:xfrm>
            <a:custGeom>
              <a:avLst/>
              <a:gdLst/>
              <a:ahLst/>
              <a:cxnLst/>
              <a:rect l="l" t="t" r="r" b="b"/>
              <a:pathLst>
                <a:path w="3817" h="3817" extrusionOk="0">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1683227" y="1532636"/>
              <a:ext cx="77142" cy="77142"/>
            </a:xfrm>
            <a:custGeom>
              <a:avLst/>
              <a:gdLst/>
              <a:ahLst/>
              <a:cxnLst/>
              <a:rect l="l" t="t" r="r" b="b"/>
              <a:pathLst>
                <a:path w="3817" h="3817" extrusionOk="0">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1425206" y="1197897"/>
              <a:ext cx="60731" cy="25444"/>
            </a:xfrm>
            <a:custGeom>
              <a:avLst/>
              <a:gdLst/>
              <a:ahLst/>
              <a:cxnLst/>
              <a:rect l="l" t="t" r="r" b="b"/>
              <a:pathLst>
                <a:path w="3005" h="1259" extrusionOk="0">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a:off x="1597496" y="1197897"/>
              <a:ext cx="60307" cy="25444"/>
            </a:xfrm>
            <a:custGeom>
              <a:avLst/>
              <a:gdLst/>
              <a:ahLst/>
              <a:cxnLst/>
              <a:rect l="l" t="t" r="r" b="b"/>
              <a:pathLst>
                <a:path w="2984" h="1259" extrusionOk="0">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1511341" y="1197897"/>
              <a:ext cx="60327" cy="25444"/>
            </a:xfrm>
            <a:custGeom>
              <a:avLst/>
              <a:gdLst/>
              <a:ahLst/>
              <a:cxnLst/>
              <a:rect l="l" t="t" r="r" b="b"/>
              <a:pathLst>
                <a:path w="2985" h="1259" extrusionOk="0">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1348489" y="1274594"/>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1348489" y="1446885"/>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1348489" y="1360750"/>
              <a:ext cx="25444" cy="60327"/>
            </a:xfrm>
            <a:custGeom>
              <a:avLst/>
              <a:gdLst/>
              <a:ahLst/>
              <a:cxnLst/>
              <a:rect l="l" t="t" r="r" b="b"/>
              <a:pathLst>
                <a:path w="1259" h="2985" extrusionOk="0">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1709076" y="1274594"/>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1709076" y="1446885"/>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a:off x="1709076" y="1360750"/>
              <a:ext cx="25444" cy="60327"/>
            </a:xfrm>
            <a:custGeom>
              <a:avLst/>
              <a:gdLst/>
              <a:ahLst/>
              <a:cxnLst/>
              <a:rect l="l" t="t" r="r" b="b"/>
              <a:pathLst>
                <a:path w="1259" h="2985" extrusionOk="0">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1425206" y="1558464"/>
              <a:ext cx="60731" cy="25465"/>
            </a:xfrm>
            <a:custGeom>
              <a:avLst/>
              <a:gdLst/>
              <a:ahLst/>
              <a:cxnLst/>
              <a:rect l="l" t="t" r="r" b="b"/>
              <a:pathLst>
                <a:path w="3005" h="1260" extrusionOk="0">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1597496" y="1558464"/>
              <a:ext cx="60307" cy="25465"/>
            </a:xfrm>
            <a:custGeom>
              <a:avLst/>
              <a:gdLst/>
              <a:ahLst/>
              <a:cxnLst/>
              <a:rect l="l" t="t" r="r" b="b"/>
              <a:pathLst>
                <a:path w="2984" h="1260" extrusionOk="0">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1511341" y="1558464"/>
              <a:ext cx="60327" cy="25465"/>
            </a:xfrm>
            <a:custGeom>
              <a:avLst/>
              <a:gdLst/>
              <a:ahLst/>
              <a:cxnLst/>
              <a:rect l="l" t="t" r="r" b="b"/>
              <a:pathLst>
                <a:path w="2985" h="1260" extrusionOk="0">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a:off x="1509704" y="1445672"/>
              <a:ext cx="63601" cy="84458"/>
            </a:xfrm>
            <a:custGeom>
              <a:avLst/>
              <a:gdLst/>
              <a:ahLst/>
              <a:cxnLst/>
              <a:rect l="l" t="t" r="r" b="b"/>
              <a:pathLst>
                <a:path w="3147" h="4179" extrusionOk="0">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a:off x="1579024" y="1445672"/>
              <a:ext cx="90682" cy="79183"/>
            </a:xfrm>
            <a:custGeom>
              <a:avLst/>
              <a:gdLst/>
              <a:ahLst/>
              <a:cxnLst/>
              <a:rect l="l" t="t" r="r" b="b"/>
              <a:pathLst>
                <a:path w="4487" h="3918" extrusionOk="0">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a:off x="1413707" y="1445672"/>
              <a:ext cx="90278" cy="79183"/>
            </a:xfrm>
            <a:custGeom>
              <a:avLst/>
              <a:gdLst/>
              <a:ahLst/>
              <a:cxnLst/>
              <a:rect l="l" t="t" r="r" b="b"/>
              <a:pathLst>
                <a:path w="4467" h="3918" extrusionOk="0">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a:off x="1413707" y="1256971"/>
              <a:ext cx="90278" cy="79183"/>
            </a:xfrm>
            <a:custGeom>
              <a:avLst/>
              <a:gdLst/>
              <a:ahLst/>
              <a:cxnLst/>
              <a:rect l="l" t="t" r="r" b="b"/>
              <a:pathLst>
                <a:path w="4467" h="3918" extrusionOk="0">
                  <a:moveTo>
                    <a:pt x="4466" y="0"/>
                  </a:moveTo>
                  <a:lnTo>
                    <a:pt x="4466" y="0"/>
                  </a:lnTo>
                  <a:cubicBezTo>
                    <a:pt x="2457" y="548"/>
                    <a:pt x="813" y="2010"/>
                    <a:pt x="1" y="3918"/>
                  </a:cubicBezTo>
                  <a:lnTo>
                    <a:pt x="3472" y="3918"/>
                  </a:lnTo>
                  <a:cubicBezTo>
                    <a:pt x="3614" y="2679"/>
                    <a:pt x="3918" y="1117"/>
                    <a:pt x="4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a:off x="1509704" y="1251676"/>
              <a:ext cx="63601" cy="84478"/>
            </a:xfrm>
            <a:custGeom>
              <a:avLst/>
              <a:gdLst/>
              <a:ahLst/>
              <a:cxnLst/>
              <a:rect l="l" t="t" r="r" b="b"/>
              <a:pathLst>
                <a:path w="3147" h="4180" extrusionOk="0">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a:off x="1579024" y="1256971"/>
              <a:ext cx="90682" cy="79183"/>
            </a:xfrm>
            <a:custGeom>
              <a:avLst/>
              <a:gdLst/>
              <a:ahLst/>
              <a:cxnLst/>
              <a:rect l="l" t="t" r="r" b="b"/>
              <a:pathLst>
                <a:path w="4487" h="3918" extrusionOk="0">
                  <a:moveTo>
                    <a:pt x="1" y="0"/>
                  </a:moveTo>
                  <a:lnTo>
                    <a:pt x="1" y="0"/>
                  </a:lnTo>
                  <a:cubicBezTo>
                    <a:pt x="549" y="1117"/>
                    <a:pt x="853" y="2659"/>
                    <a:pt x="995" y="3918"/>
                  </a:cubicBezTo>
                  <a:lnTo>
                    <a:pt x="4486" y="3918"/>
                  </a:lnTo>
                  <a:cubicBezTo>
                    <a:pt x="3675" y="2010"/>
                    <a:pt x="2030" y="5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a:off x="1401399" y="1361982"/>
              <a:ext cx="80436" cy="58265"/>
            </a:xfrm>
            <a:custGeom>
              <a:avLst/>
              <a:gdLst/>
              <a:ahLst/>
              <a:cxnLst/>
              <a:rect l="l" t="t" r="r" b="b"/>
              <a:pathLst>
                <a:path w="3980" h="2883" extrusionOk="0">
                  <a:moveTo>
                    <a:pt x="204" y="0"/>
                  </a:moveTo>
                  <a:cubicBezTo>
                    <a:pt x="1" y="914"/>
                    <a:pt x="1" y="1908"/>
                    <a:pt x="204" y="2883"/>
                  </a:cubicBezTo>
                  <a:lnTo>
                    <a:pt x="3979" y="2883"/>
                  </a:lnTo>
                  <a:cubicBezTo>
                    <a:pt x="3918" y="1908"/>
                    <a:pt x="3918" y="914"/>
                    <a:pt x="3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a:off x="1601174" y="1361982"/>
              <a:ext cx="80840" cy="58265"/>
            </a:xfrm>
            <a:custGeom>
              <a:avLst/>
              <a:gdLst/>
              <a:ahLst/>
              <a:cxnLst/>
              <a:rect l="l" t="t" r="r" b="b"/>
              <a:pathLst>
                <a:path w="4000" h="2883" extrusionOk="0">
                  <a:moveTo>
                    <a:pt x="1" y="0"/>
                  </a:moveTo>
                  <a:cubicBezTo>
                    <a:pt x="62" y="914"/>
                    <a:pt x="62" y="1908"/>
                    <a:pt x="1" y="2883"/>
                  </a:cubicBezTo>
                  <a:lnTo>
                    <a:pt x="3776" y="2883"/>
                  </a:lnTo>
                  <a:cubicBezTo>
                    <a:pt x="3999" y="1908"/>
                    <a:pt x="3979" y="914"/>
                    <a:pt x="3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a:off x="1506430" y="1361982"/>
              <a:ext cx="70573" cy="58265"/>
            </a:xfrm>
            <a:custGeom>
              <a:avLst/>
              <a:gdLst/>
              <a:ahLst/>
              <a:cxnLst/>
              <a:rect l="l" t="t" r="r" b="b"/>
              <a:pathLst>
                <a:path w="3492" h="2883" extrusionOk="0">
                  <a:moveTo>
                    <a:pt x="61" y="0"/>
                  </a:moveTo>
                  <a:cubicBezTo>
                    <a:pt x="0" y="954"/>
                    <a:pt x="0" y="1949"/>
                    <a:pt x="61" y="2883"/>
                  </a:cubicBezTo>
                  <a:lnTo>
                    <a:pt x="3430" y="2883"/>
                  </a:lnTo>
                  <a:cubicBezTo>
                    <a:pt x="3491" y="1949"/>
                    <a:pt x="3491" y="954"/>
                    <a:pt x="3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4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940" name="Google Shape;940;p44"/>
          <p:cNvGrpSpPr/>
          <p:nvPr/>
        </p:nvGrpSpPr>
        <p:grpSpPr>
          <a:xfrm>
            <a:off x="753963" y="1568891"/>
            <a:ext cx="858975" cy="300968"/>
            <a:chOff x="2271950" y="2722775"/>
            <a:chExt cx="575875" cy="201775"/>
          </a:xfrm>
        </p:grpSpPr>
        <p:sp>
          <p:nvSpPr>
            <p:cNvPr id="941" name="Google Shape;941;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44"/>
          <p:cNvSpPr/>
          <p:nvPr/>
        </p:nvSpPr>
        <p:spPr>
          <a:xfrm>
            <a:off x="706050" y="244052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8501090" y="4357700"/>
            <a:ext cx="428628" cy="42862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15522" y="31660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1336614" y="4140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685758">
            <a:off x="1455528" y="2290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8501090" y="42861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685758">
            <a:off x="4929228" y="19626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467531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967" name="Google Shape;967;p4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968" name="Google Shape;968;p44">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969" name="Google Shape;969;p44"/>
          <p:cNvGrpSpPr/>
          <p:nvPr/>
        </p:nvGrpSpPr>
        <p:grpSpPr>
          <a:xfrm>
            <a:off x="706038" y="312972"/>
            <a:ext cx="140222" cy="140409"/>
            <a:chOff x="2741000" y="199475"/>
            <a:chExt cx="191953" cy="192210"/>
          </a:xfrm>
        </p:grpSpPr>
        <p:sp>
          <p:nvSpPr>
            <p:cNvPr id="970" name="Google Shape;970;p4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44">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Content Placeholder 4">
            <a:extLst>
              <a:ext uri="{FF2B5EF4-FFF2-40B4-BE49-F238E27FC236}">
                <a16:creationId xmlns="" xmlns:a16="http://schemas.microsoft.com/office/drawing/2014/main" id="{261F2E56-AA1E-7532-9482-64FFC0A8C9C2}"/>
              </a:ext>
            </a:extLst>
          </p:cNvPr>
          <p:cNvPicPr>
            <a:picLocks noChangeAspect="1"/>
          </p:cNvPicPr>
          <p:nvPr/>
        </p:nvPicPr>
        <p:blipFill>
          <a:blip r:embed="rId7"/>
          <a:stretch>
            <a:fillRect/>
          </a:stretch>
        </p:blipFill>
        <p:spPr>
          <a:xfrm>
            <a:off x="714348" y="1000114"/>
            <a:ext cx="5786478" cy="360047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45"/>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DIAGNOSTIC</a:t>
            </a:r>
            <a:endParaRPr/>
          </a:p>
        </p:txBody>
      </p:sp>
      <p:sp>
        <p:nvSpPr>
          <p:cNvPr id="985" name="Google Shape;985;p45"/>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a:t>
            </a:r>
            <a:endParaRPr/>
          </a:p>
        </p:txBody>
      </p:sp>
      <p:cxnSp>
        <p:nvCxnSpPr>
          <p:cNvPr id="986" name="Google Shape;986;p45"/>
          <p:cNvCxnSpPr/>
          <p:nvPr/>
        </p:nvCxnSpPr>
        <p:spPr>
          <a:xfrm>
            <a:off x="743250" y="3691750"/>
            <a:ext cx="2186400" cy="0"/>
          </a:xfrm>
          <a:prstGeom prst="straightConnector1">
            <a:avLst/>
          </a:prstGeom>
          <a:noFill/>
          <a:ln w="9525" cap="flat" cmpd="sng">
            <a:solidFill>
              <a:schemeClr val="dk1"/>
            </a:solidFill>
            <a:prstDash val="solid"/>
            <a:round/>
            <a:headEnd type="none" w="med" len="med"/>
            <a:tailEnd type="none" w="med" len="med"/>
          </a:ln>
        </p:spPr>
      </p:cxnSp>
      <p:sp>
        <p:nvSpPr>
          <p:cNvPr id="987" name="Google Shape;987;p45"/>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4. </a:t>
            </a:r>
            <a:r>
              <a:rPr lang="en-US" sz="2400" dirty="0"/>
              <a:t>D</a:t>
            </a:r>
            <a:r>
              <a:rPr lang="en" sz="2400" dirty="0"/>
              <a:t>eal cost   v/s   vp name </a:t>
            </a:r>
            <a:endParaRPr sz="2400"/>
          </a:p>
        </p:txBody>
      </p:sp>
      <p:sp>
        <p:nvSpPr>
          <p:cNvPr id="988" name="Google Shape;988;p45"/>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DESCRIPTIVE</a:t>
            </a:r>
            <a:endParaRPr/>
          </a:p>
        </p:txBody>
      </p:sp>
      <p:sp>
        <p:nvSpPr>
          <p:cNvPr id="989" name="Google Shape;989;p45"/>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90" name="Google Shape;990;p45"/>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PREDICTIVE</a:t>
            </a:r>
            <a:endParaRPr/>
          </a:p>
        </p:txBody>
      </p:sp>
      <p:sp>
        <p:nvSpPr>
          <p:cNvPr id="991" name="Google Shape;991;p45"/>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cxnSp>
        <p:nvCxnSpPr>
          <p:cNvPr id="992" name="Google Shape;992;p45"/>
          <p:cNvCxnSpPr/>
          <p:nvPr/>
        </p:nvCxnSpPr>
        <p:spPr>
          <a:xfrm>
            <a:off x="747375" y="21479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993" name="Google Shape;993;p45"/>
          <p:cNvCxnSpPr/>
          <p:nvPr/>
        </p:nvCxnSpPr>
        <p:spPr>
          <a:xfrm>
            <a:off x="6210213" y="2147913"/>
            <a:ext cx="2186400" cy="0"/>
          </a:xfrm>
          <a:prstGeom prst="straightConnector1">
            <a:avLst/>
          </a:prstGeom>
          <a:noFill/>
          <a:ln w="9525" cap="flat" cmpd="sng">
            <a:solidFill>
              <a:schemeClr val="dk1"/>
            </a:solidFill>
            <a:prstDash val="solid"/>
            <a:round/>
            <a:headEnd type="none" w="med" len="med"/>
            <a:tailEnd type="none" w="med" len="med"/>
          </a:ln>
        </p:spPr>
      </p:cxnSp>
      <p:sp>
        <p:nvSpPr>
          <p:cNvPr id="994" name="Google Shape;994;p4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95" name="Google Shape;995;p45"/>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PRESCRIPTIVE</a:t>
            </a:r>
            <a:endParaRPr/>
          </a:p>
        </p:txBody>
      </p:sp>
      <p:sp>
        <p:nvSpPr>
          <p:cNvPr id="996" name="Google Shape;996;p45"/>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cxnSp>
        <p:nvCxnSpPr>
          <p:cNvPr id="997" name="Google Shape;997;p45"/>
          <p:cNvCxnSpPr/>
          <p:nvPr/>
        </p:nvCxnSpPr>
        <p:spPr>
          <a:xfrm>
            <a:off x="6236400" y="3691750"/>
            <a:ext cx="2186400" cy="0"/>
          </a:xfrm>
          <a:prstGeom prst="straightConnector1">
            <a:avLst/>
          </a:prstGeom>
          <a:noFill/>
          <a:ln w="9525" cap="flat" cmpd="sng">
            <a:solidFill>
              <a:schemeClr val="dk1"/>
            </a:solidFill>
            <a:prstDash val="solid"/>
            <a:round/>
            <a:headEnd type="none" w="med" len="med"/>
            <a:tailEnd type="none" w="med" len="med"/>
          </a:ln>
        </p:spPr>
      </p:cxnSp>
      <p:sp>
        <p:nvSpPr>
          <p:cNvPr id="998" name="Google Shape;998;p45"/>
          <p:cNvSpPr/>
          <p:nvPr/>
        </p:nvSpPr>
        <p:spPr>
          <a:xfrm>
            <a:off x="4801358" y="1638300"/>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4801358" y="3182141"/>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3325625" y="1638300"/>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3325625" y="3182141"/>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45"/>
          <p:cNvGrpSpPr/>
          <p:nvPr/>
        </p:nvGrpSpPr>
        <p:grpSpPr>
          <a:xfrm>
            <a:off x="5063493" y="1900399"/>
            <a:ext cx="492751" cy="492707"/>
            <a:chOff x="718806" y="2369875"/>
            <a:chExt cx="437728" cy="437728"/>
          </a:xfrm>
        </p:grpSpPr>
        <p:sp>
          <p:nvSpPr>
            <p:cNvPr id="1003" name="Google Shape;1003;p45"/>
            <p:cNvSpPr/>
            <p:nvPr/>
          </p:nvSpPr>
          <p:spPr>
            <a:xfrm>
              <a:off x="905870" y="2369875"/>
              <a:ext cx="157133" cy="114065"/>
            </a:xfrm>
            <a:custGeom>
              <a:avLst/>
              <a:gdLst/>
              <a:ahLst/>
              <a:cxnLst/>
              <a:rect l="l" t="t" r="r" b="b"/>
              <a:pathLst>
                <a:path w="7775" h="5644" extrusionOk="0">
                  <a:moveTo>
                    <a:pt x="0" y="0"/>
                  </a:moveTo>
                  <a:lnTo>
                    <a:pt x="0" y="5643"/>
                  </a:lnTo>
                  <a:lnTo>
                    <a:pt x="7774" y="5643"/>
                  </a:lnTo>
                  <a:lnTo>
                    <a:pt x="77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975190" y="2563487"/>
              <a:ext cx="79607" cy="115298"/>
            </a:xfrm>
            <a:custGeom>
              <a:avLst/>
              <a:gdLst/>
              <a:ahLst/>
              <a:cxnLst/>
              <a:rect l="l" t="t" r="r" b="b"/>
              <a:pathLst>
                <a:path w="3939" h="5705" extrusionOk="0">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838186" y="2369875"/>
              <a:ext cx="318348" cy="308910"/>
            </a:xfrm>
            <a:custGeom>
              <a:avLst/>
              <a:gdLst/>
              <a:ahLst/>
              <a:cxnLst/>
              <a:rect l="l" t="t" r="r" b="b"/>
              <a:pathLst>
                <a:path w="15752" h="15285" extrusionOk="0">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718806" y="2710353"/>
              <a:ext cx="97251" cy="97251"/>
            </a:xfrm>
            <a:custGeom>
              <a:avLst/>
              <a:gdLst/>
              <a:ahLst/>
              <a:cxnLst/>
              <a:rect l="l" t="t" r="r" b="b"/>
              <a:pathLst>
                <a:path w="4812" h="4812" extrusionOk="0">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772140" y="2544631"/>
              <a:ext cx="210043" cy="210043"/>
            </a:xfrm>
            <a:custGeom>
              <a:avLst/>
              <a:gdLst/>
              <a:ahLst/>
              <a:cxnLst/>
              <a:rect l="l" t="t" r="r" b="b"/>
              <a:pathLst>
                <a:path w="10393" h="10393" extrusionOk="0">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5"/>
          <p:cNvGrpSpPr/>
          <p:nvPr/>
        </p:nvGrpSpPr>
        <p:grpSpPr>
          <a:xfrm>
            <a:off x="3587760" y="3444251"/>
            <a:ext cx="492751" cy="492684"/>
            <a:chOff x="718806" y="3567702"/>
            <a:chExt cx="437728" cy="437708"/>
          </a:xfrm>
        </p:grpSpPr>
        <p:sp>
          <p:nvSpPr>
            <p:cNvPr id="1009" name="Google Shape;1009;p45"/>
            <p:cNvSpPr/>
            <p:nvPr/>
          </p:nvSpPr>
          <p:spPr>
            <a:xfrm>
              <a:off x="718806" y="3567702"/>
              <a:ext cx="437728" cy="437708"/>
            </a:xfrm>
            <a:custGeom>
              <a:avLst/>
              <a:gdLst/>
              <a:ahLst/>
              <a:cxnLst/>
              <a:rect l="l" t="t" r="r" b="b"/>
              <a:pathLst>
                <a:path w="21659" h="21658" extrusionOk="0">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877151" y="3760909"/>
              <a:ext cx="218672" cy="189125"/>
            </a:xfrm>
            <a:custGeom>
              <a:avLst/>
              <a:gdLst/>
              <a:ahLst/>
              <a:cxnLst/>
              <a:rect l="l" t="t" r="r" b="b"/>
              <a:pathLst>
                <a:path w="10820" h="9358" extrusionOk="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5"/>
          <p:cNvGrpSpPr/>
          <p:nvPr/>
        </p:nvGrpSpPr>
        <p:grpSpPr>
          <a:xfrm>
            <a:off x="5074572" y="3444240"/>
            <a:ext cx="470592" cy="492707"/>
            <a:chOff x="1332483" y="2968779"/>
            <a:chExt cx="418044" cy="437728"/>
          </a:xfrm>
        </p:grpSpPr>
        <p:sp>
          <p:nvSpPr>
            <p:cNvPr id="1012" name="Google Shape;1012;p45"/>
            <p:cNvSpPr/>
            <p:nvPr/>
          </p:nvSpPr>
          <p:spPr>
            <a:xfrm>
              <a:off x="1332483" y="2968779"/>
              <a:ext cx="94785" cy="94785"/>
            </a:xfrm>
            <a:custGeom>
              <a:avLst/>
              <a:gdLst/>
              <a:ahLst/>
              <a:cxnLst/>
              <a:rect l="l" t="t" r="r" b="b"/>
              <a:pathLst>
                <a:path w="4690" h="4690" extrusionOk="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1332483" y="2968779"/>
              <a:ext cx="322046" cy="437728"/>
            </a:xfrm>
            <a:custGeom>
              <a:avLst/>
              <a:gdLst/>
              <a:ahLst/>
              <a:cxnLst/>
              <a:rect l="l" t="t" r="r" b="b"/>
              <a:pathLst>
                <a:path w="15935" h="21659" extrusionOk="0">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1540464" y="3038927"/>
              <a:ext cx="210063" cy="294157"/>
            </a:xfrm>
            <a:custGeom>
              <a:avLst/>
              <a:gdLst/>
              <a:ahLst/>
              <a:cxnLst/>
              <a:rect l="l" t="t" r="r" b="b"/>
              <a:pathLst>
                <a:path w="10394" h="14555" extrusionOk="0">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1611017" y="3090220"/>
              <a:ext cx="43512" cy="45958"/>
            </a:xfrm>
            <a:custGeom>
              <a:avLst/>
              <a:gdLst/>
              <a:ahLst/>
              <a:cxnLst/>
              <a:rect l="l" t="t" r="r" b="b"/>
              <a:pathLst>
                <a:path w="2153" h="2274" extrusionOk="0">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3587760" y="1941039"/>
            <a:ext cx="492751" cy="411427"/>
            <a:chOff x="4946475" y="1807067"/>
            <a:chExt cx="437728" cy="365518"/>
          </a:xfrm>
        </p:grpSpPr>
        <p:sp>
          <p:nvSpPr>
            <p:cNvPr id="1017" name="Google Shape;1017;p45"/>
            <p:cNvSpPr/>
            <p:nvPr/>
          </p:nvSpPr>
          <p:spPr>
            <a:xfrm>
              <a:off x="4946475" y="1851368"/>
              <a:ext cx="437728" cy="321218"/>
            </a:xfrm>
            <a:custGeom>
              <a:avLst/>
              <a:gdLst/>
              <a:ahLst/>
              <a:cxnLst/>
              <a:rect l="l" t="t" r="r" b="b"/>
              <a:pathLst>
                <a:path w="21659" h="15894" extrusionOk="0">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5178264" y="1807067"/>
              <a:ext cx="154667" cy="281828"/>
            </a:xfrm>
            <a:custGeom>
              <a:avLst/>
              <a:gdLst/>
              <a:ahLst/>
              <a:cxnLst/>
              <a:rect l="l" t="t" r="r" b="b"/>
              <a:pathLst>
                <a:path w="7653" h="13945" extrusionOk="0">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41844" y="1883764"/>
              <a:ext cx="26677" cy="25869"/>
            </a:xfrm>
            <a:custGeom>
              <a:avLst/>
              <a:gdLst/>
              <a:ahLst/>
              <a:cxnLst/>
              <a:rect l="l" t="t" r="r" b="b"/>
              <a:pathLst>
                <a:path w="1320" h="1280" extrusionOk="0">
                  <a:moveTo>
                    <a:pt x="0" y="1"/>
                  </a:moveTo>
                  <a:lnTo>
                    <a:pt x="0" y="1280"/>
                  </a:lnTo>
                  <a:lnTo>
                    <a:pt x="1320" y="1280"/>
                  </a:ln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4997768" y="1807067"/>
              <a:ext cx="154667" cy="281828"/>
            </a:xfrm>
            <a:custGeom>
              <a:avLst/>
              <a:gdLst/>
              <a:ahLst/>
              <a:cxnLst/>
              <a:rect l="l" t="t" r="r" b="b"/>
              <a:pathLst>
                <a:path w="7653" h="13945" extrusionOk="0">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 name="Google Shape;1021;p4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024" name="Google Shape;1024;p4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025" name="Google Shape;1025;p45">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5"/>
          <p:cNvSpPr/>
          <p:nvPr/>
        </p:nvSpPr>
        <p:spPr>
          <a:xfrm>
            <a:off x="8354788" y="13617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5"/>
          <p:cNvSpPr/>
          <p:nvPr/>
        </p:nvSpPr>
        <p:spPr>
          <a:xfrm rot="-1685758">
            <a:off x="7716228" y="7205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8088151" y="7496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6001713" y="1109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6895600" y="7496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Content Placeholder 4">
            <a:extLst>
              <a:ext uri="{FF2B5EF4-FFF2-40B4-BE49-F238E27FC236}">
                <a16:creationId xmlns="" xmlns:a16="http://schemas.microsoft.com/office/drawing/2014/main" id="{340C6891-3D72-4D39-5346-6AD043FC31BB}"/>
              </a:ext>
            </a:extLst>
          </p:cNvPr>
          <p:cNvPicPr>
            <a:picLocks noChangeAspect="1"/>
          </p:cNvPicPr>
          <p:nvPr/>
        </p:nvPicPr>
        <p:blipFill>
          <a:blip r:embed="rId7"/>
          <a:stretch>
            <a:fillRect/>
          </a:stretch>
        </p:blipFill>
        <p:spPr>
          <a:xfrm>
            <a:off x="642910" y="1071552"/>
            <a:ext cx="7858180" cy="392909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7"/>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86" name="Google Shape;1086;p4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5 .DEAL STATUS CODE   V/S   LOCATION </a:t>
            </a:r>
            <a:endParaRPr sz="2400"/>
          </a:p>
        </p:txBody>
      </p:sp>
      <p:sp>
        <p:nvSpPr>
          <p:cNvPr id="1087" name="Google Shape;1087;p47"/>
          <p:cNvSpPr/>
          <p:nvPr/>
        </p:nvSpPr>
        <p:spPr>
          <a:xfrm>
            <a:off x="139127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89" name="Google Shape;1089;p47"/>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090" name="Google Shape;1090;p47"/>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91" name="Google Shape;1091;p47"/>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092" name="Google Shape;1092;p47"/>
          <p:cNvSpPr/>
          <p:nvPr/>
        </p:nvSpPr>
        <p:spPr>
          <a:xfrm>
            <a:off x="413372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3" name="Google Shape;1093;p47"/>
          <p:cNvCxnSpPr/>
          <p:nvPr/>
        </p:nvCxnSpPr>
        <p:spPr>
          <a:xfrm>
            <a:off x="3478800" y="31121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1094" name="Google Shape;1094;p47"/>
          <p:cNvCxnSpPr/>
          <p:nvPr/>
        </p:nvCxnSpPr>
        <p:spPr>
          <a:xfrm>
            <a:off x="6221238"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1095" name="Google Shape;1095;p47"/>
          <p:cNvSpPr/>
          <p:nvPr/>
        </p:nvSpPr>
        <p:spPr>
          <a:xfrm>
            <a:off x="6876165"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47"/>
          <p:cNvGrpSpPr/>
          <p:nvPr/>
        </p:nvGrpSpPr>
        <p:grpSpPr>
          <a:xfrm>
            <a:off x="1627800" y="1729787"/>
            <a:ext cx="403500" cy="458981"/>
            <a:chOff x="2556986" y="1770972"/>
            <a:chExt cx="384798" cy="437708"/>
          </a:xfrm>
        </p:grpSpPr>
        <p:sp>
          <p:nvSpPr>
            <p:cNvPr id="1097" name="Google Shape;1097;p47"/>
            <p:cNvSpPr/>
            <p:nvPr/>
          </p:nvSpPr>
          <p:spPr>
            <a:xfrm>
              <a:off x="2556986" y="1945304"/>
              <a:ext cx="384798" cy="263377"/>
            </a:xfrm>
            <a:custGeom>
              <a:avLst/>
              <a:gdLst/>
              <a:ahLst/>
              <a:cxnLst/>
              <a:rect l="l" t="t" r="r" b="b"/>
              <a:pathLst>
                <a:path w="19040" h="13032" extrusionOk="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2653792" y="1770972"/>
              <a:ext cx="191187" cy="59498"/>
            </a:xfrm>
            <a:custGeom>
              <a:avLst/>
              <a:gdLst/>
              <a:ahLst/>
              <a:cxnLst/>
              <a:rect l="l" t="t" r="r" b="b"/>
              <a:pathLst>
                <a:path w="9460" h="2944" extrusionOk="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2736653" y="1886634"/>
              <a:ext cx="25465" cy="25465"/>
            </a:xfrm>
            <a:custGeom>
              <a:avLst/>
              <a:gdLst/>
              <a:ahLst/>
              <a:cxnLst/>
              <a:rect l="l" t="t" r="r" b="b"/>
              <a:pathLst>
                <a:path w="1260" h="1260" extrusionOk="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2694394" y="1828793"/>
              <a:ext cx="109963" cy="42582"/>
            </a:xfrm>
            <a:custGeom>
              <a:avLst/>
              <a:gdLst/>
              <a:ahLst/>
              <a:cxnLst/>
              <a:rect l="l" t="t" r="r" b="b"/>
              <a:pathLst>
                <a:path w="5441" h="2107" extrusionOk="0">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7"/>
          <p:cNvGrpSpPr/>
          <p:nvPr/>
        </p:nvGrpSpPr>
        <p:grpSpPr>
          <a:xfrm>
            <a:off x="7084947" y="1729776"/>
            <a:ext cx="458981" cy="459002"/>
            <a:chOff x="3738402" y="2968779"/>
            <a:chExt cx="437708" cy="437728"/>
          </a:xfrm>
        </p:grpSpPr>
        <p:sp>
          <p:nvSpPr>
            <p:cNvPr id="1102" name="Google Shape;1102;p47"/>
            <p:cNvSpPr/>
            <p:nvPr/>
          </p:nvSpPr>
          <p:spPr>
            <a:xfrm>
              <a:off x="4017765" y="3020071"/>
              <a:ext cx="70573" cy="25849"/>
            </a:xfrm>
            <a:custGeom>
              <a:avLst/>
              <a:gdLst/>
              <a:ahLst/>
              <a:cxnLst/>
              <a:rect l="l" t="t" r="r" b="b"/>
              <a:pathLst>
                <a:path w="3492" h="1279" extrusionOk="0">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4105961" y="3193595"/>
              <a:ext cx="70149" cy="25849"/>
            </a:xfrm>
            <a:custGeom>
              <a:avLst/>
              <a:gdLst/>
              <a:ahLst/>
              <a:cxnLst/>
              <a:rect l="l" t="t" r="r" b="b"/>
              <a:pathLst>
                <a:path w="3471" h="1279" extrusionOk="0">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4037045" y="3329770"/>
              <a:ext cx="70573" cy="25465"/>
            </a:xfrm>
            <a:custGeom>
              <a:avLst/>
              <a:gdLst/>
              <a:ahLst/>
              <a:cxnLst/>
              <a:rect l="l" t="t" r="r" b="b"/>
              <a:pathLst>
                <a:path w="3492" h="1260" extrusionOk="0">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3917261" y="3219423"/>
              <a:ext cx="190358" cy="187084"/>
            </a:xfrm>
            <a:custGeom>
              <a:avLst/>
              <a:gdLst/>
              <a:ahLst/>
              <a:cxnLst/>
              <a:rect l="l" t="t" r="r" b="b"/>
              <a:pathLst>
                <a:path w="9419" h="9257" extrusionOk="0">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3796243" y="3022517"/>
              <a:ext cx="95593" cy="134983"/>
            </a:xfrm>
            <a:custGeom>
              <a:avLst/>
              <a:gdLst/>
              <a:ahLst/>
              <a:cxnLst/>
              <a:rect l="l" t="t" r="r" b="b"/>
              <a:pathLst>
                <a:path w="4730" h="6679" extrusionOk="0">
                  <a:moveTo>
                    <a:pt x="4730" y="1"/>
                  </a:moveTo>
                  <a:cubicBezTo>
                    <a:pt x="2923" y="143"/>
                    <a:pt x="1299" y="853"/>
                    <a:pt x="0" y="1970"/>
                  </a:cubicBezTo>
                  <a:lnTo>
                    <a:pt x="4730" y="6679"/>
                  </a:lnTo>
                  <a:lnTo>
                    <a:pt x="4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3738402" y="3080358"/>
              <a:ext cx="153434" cy="272815"/>
            </a:xfrm>
            <a:custGeom>
              <a:avLst/>
              <a:gdLst/>
              <a:ahLst/>
              <a:cxnLst/>
              <a:rect l="l" t="t" r="r" b="b"/>
              <a:pathLst>
                <a:path w="7592" h="13499" extrusionOk="0">
                  <a:moveTo>
                    <a:pt x="1969" y="1"/>
                  </a:moveTo>
                  <a:cubicBezTo>
                    <a:pt x="751" y="1442"/>
                    <a:pt x="0" y="3289"/>
                    <a:pt x="0" y="5319"/>
                  </a:cubicBezTo>
                  <a:cubicBezTo>
                    <a:pt x="0" y="9642"/>
                    <a:pt x="3350" y="13194"/>
                    <a:pt x="7592" y="13499"/>
                  </a:cubicBezTo>
                  <a:lnTo>
                    <a:pt x="7592" y="5603"/>
                  </a:lnTo>
                  <a:lnTo>
                    <a:pt x="19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3917261" y="2968779"/>
              <a:ext cx="171078" cy="188721"/>
            </a:xfrm>
            <a:custGeom>
              <a:avLst/>
              <a:gdLst/>
              <a:ahLst/>
              <a:cxnLst/>
              <a:rect l="l" t="t" r="r" b="b"/>
              <a:pathLst>
                <a:path w="8465" h="9338" extrusionOk="0">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3922596" y="3080358"/>
              <a:ext cx="253514" cy="215398"/>
            </a:xfrm>
            <a:custGeom>
              <a:avLst/>
              <a:gdLst/>
              <a:ahLst/>
              <a:cxnLst/>
              <a:rect l="l" t="t" r="r" b="b"/>
              <a:pathLst>
                <a:path w="12544" h="10658" extrusionOk="0">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7"/>
          <p:cNvGrpSpPr/>
          <p:nvPr/>
        </p:nvGrpSpPr>
        <p:grpSpPr>
          <a:xfrm>
            <a:off x="4342711" y="1729787"/>
            <a:ext cx="458578" cy="458981"/>
            <a:chOff x="4342641" y="1770972"/>
            <a:chExt cx="437324" cy="437708"/>
          </a:xfrm>
        </p:grpSpPr>
        <p:sp>
          <p:nvSpPr>
            <p:cNvPr id="1111" name="Google Shape;1111;p47"/>
            <p:cNvSpPr/>
            <p:nvPr/>
          </p:nvSpPr>
          <p:spPr>
            <a:xfrm>
              <a:off x="4400078" y="2118827"/>
              <a:ext cx="25869" cy="25444"/>
            </a:xfrm>
            <a:custGeom>
              <a:avLst/>
              <a:gdLst/>
              <a:ahLst/>
              <a:cxnLst/>
              <a:rect l="l" t="t" r="r" b="b"/>
              <a:pathLst>
                <a:path w="1280" h="1259" extrusionOk="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4400078" y="1963351"/>
              <a:ext cx="25869" cy="25869"/>
            </a:xfrm>
            <a:custGeom>
              <a:avLst/>
              <a:gdLst/>
              <a:ahLst/>
              <a:cxnLst/>
              <a:rect l="l" t="t" r="r" b="b"/>
              <a:pathLst>
                <a:path w="1280" h="1280" extrusionOk="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4488274" y="2041301"/>
              <a:ext cx="25444" cy="25444"/>
            </a:xfrm>
            <a:custGeom>
              <a:avLst/>
              <a:gdLst/>
              <a:ahLst/>
              <a:cxnLst/>
              <a:rect l="l" t="t" r="r" b="b"/>
              <a:pathLst>
                <a:path w="1259" h="1259" extrusionOk="0">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4425926" y="1989200"/>
              <a:ext cx="150160" cy="129647"/>
            </a:xfrm>
            <a:custGeom>
              <a:avLst/>
              <a:gdLst/>
              <a:ahLst/>
              <a:cxnLst/>
              <a:rect l="l" t="t" r="r" b="b"/>
              <a:pathLst>
                <a:path w="7430" h="6415" extrusionOk="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4576470" y="2118827"/>
              <a:ext cx="25444" cy="25444"/>
            </a:xfrm>
            <a:custGeom>
              <a:avLst/>
              <a:gdLst/>
              <a:ahLst/>
              <a:cxnLst/>
              <a:rect l="l" t="t" r="r" b="b"/>
              <a:pathLst>
                <a:path w="1259" h="1259" extrusionOk="0">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4576470" y="1963351"/>
              <a:ext cx="25444" cy="25869"/>
            </a:xfrm>
            <a:custGeom>
              <a:avLst/>
              <a:gdLst/>
              <a:ahLst/>
              <a:cxnLst/>
              <a:rect l="l" t="t" r="r" b="b"/>
              <a:pathLst>
                <a:path w="1259" h="1280" extrusionOk="0">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4342641" y="1770972"/>
              <a:ext cx="437324" cy="437708"/>
            </a:xfrm>
            <a:custGeom>
              <a:avLst/>
              <a:gdLst/>
              <a:ahLst/>
              <a:cxnLst/>
              <a:rect l="l" t="t" r="r" b="b"/>
              <a:pathLst>
                <a:path w="21639" h="21658" extrusionOk="0">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4685180" y="2113896"/>
              <a:ext cx="94785" cy="94785"/>
            </a:xfrm>
            <a:custGeom>
              <a:avLst/>
              <a:gdLst/>
              <a:ahLst/>
              <a:cxnLst/>
              <a:rect l="l" t="t" r="r" b="b"/>
              <a:pathLst>
                <a:path w="4690" h="4690" extrusionOk="0">
                  <a:moveTo>
                    <a:pt x="0" y="1"/>
                  </a:moveTo>
                  <a:lnTo>
                    <a:pt x="0" y="4690"/>
                  </a:lnTo>
                  <a:cubicBezTo>
                    <a:pt x="183" y="4690"/>
                    <a:pt x="345" y="4608"/>
                    <a:pt x="447" y="4507"/>
                  </a:cubicBezTo>
                  <a:lnTo>
                    <a:pt x="4506" y="447"/>
                  </a:lnTo>
                  <a:cubicBezTo>
                    <a:pt x="4628" y="326"/>
                    <a:pt x="4689" y="163"/>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47"/>
          <p:cNvSpPr/>
          <p:nvPr/>
        </p:nvSpPr>
        <p:spPr>
          <a:xfrm>
            <a:off x="8330113" y="16670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rot="-1685758">
            <a:off x="7763353" y="13199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rot="7201932">
            <a:off x="92731" y="1203820"/>
            <a:ext cx="494776" cy="490424"/>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822013" y="8159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2209601" y="42536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124" name="Google Shape;1124;p47"/>
          <p:cNvSpPr/>
          <p:nvPr/>
        </p:nvSpPr>
        <p:spPr>
          <a:xfrm>
            <a:off x="6333513" y="12051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5" name="Google Shape;1125;p4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26" name="Google Shape;1126;p4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127" name="Google Shape;1127;p4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129" name="Google Shape;1129;p47"/>
          <p:cNvSpPr/>
          <p:nvPr/>
        </p:nvSpPr>
        <p:spPr>
          <a:xfrm rot="-1685758">
            <a:off x="1243591" y="438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47"/>
          <p:cNvGrpSpPr/>
          <p:nvPr/>
        </p:nvGrpSpPr>
        <p:grpSpPr>
          <a:xfrm>
            <a:off x="706038" y="312972"/>
            <a:ext cx="140222" cy="140409"/>
            <a:chOff x="2741000" y="199475"/>
            <a:chExt cx="191953" cy="192210"/>
          </a:xfrm>
        </p:grpSpPr>
        <p:sp>
          <p:nvSpPr>
            <p:cNvPr id="1136" name="Google Shape;1136;p4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7">
            <a:hlinkClick r:id="rId3"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1725013" y="40884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Content Placeholder 4">
            <a:extLst>
              <a:ext uri="{FF2B5EF4-FFF2-40B4-BE49-F238E27FC236}">
                <a16:creationId xmlns="" xmlns:a16="http://schemas.microsoft.com/office/drawing/2014/main" id="{76467E4F-C803-59E0-68C8-ECD5E3EC5F9C}"/>
              </a:ext>
            </a:extLst>
          </p:cNvPr>
          <p:cNvPicPr>
            <a:picLocks noChangeAspect="1"/>
          </p:cNvPicPr>
          <p:nvPr/>
        </p:nvPicPr>
        <p:blipFill>
          <a:blip r:embed="rId4"/>
          <a:stretch>
            <a:fillRect/>
          </a:stretch>
        </p:blipFill>
        <p:spPr>
          <a:xfrm>
            <a:off x="642910" y="1071552"/>
            <a:ext cx="7858179" cy="3857651"/>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642924"/>
            <a:ext cx="5007300" cy="428628"/>
          </a:xfrm>
        </p:spPr>
        <p:txBody>
          <a:bodyPr/>
          <a:lstStyle/>
          <a:p>
            <a:r>
              <a:rPr lang="en-US" sz="2400" dirty="0"/>
              <a:t>6. DEAL STATUS CODE ( WIN )   V/S   SOLUTION TYPE</a:t>
            </a:r>
          </a:p>
        </p:txBody>
      </p:sp>
      <p:sp>
        <p:nvSpPr>
          <p:cNvPr id="3" name="Subtitle 2"/>
          <p:cNvSpPr>
            <a:spLocks noGrp="1"/>
          </p:cNvSpPr>
          <p:nvPr>
            <p:ph type="subTitle" idx="1"/>
          </p:nvPr>
        </p:nvSpPr>
        <p:spPr/>
        <p:txBody>
          <a:bodyPr/>
          <a:lstStyle/>
          <a:p>
            <a:endParaRPr lang="en-US" dirty="0"/>
          </a:p>
        </p:txBody>
      </p:sp>
      <p:pic>
        <p:nvPicPr>
          <p:cNvPr id="4" name="Content Placeholder 4">
            <a:extLst>
              <a:ext uri="{FF2B5EF4-FFF2-40B4-BE49-F238E27FC236}">
                <a16:creationId xmlns="" xmlns:a16="http://schemas.microsoft.com/office/drawing/2014/main" id="{B229FB45-95C5-ED9C-846E-0AC1C7915CE1}"/>
              </a:ext>
            </a:extLst>
          </p:cNvPr>
          <p:cNvPicPr>
            <a:picLocks noChangeAspect="1"/>
          </p:cNvPicPr>
          <p:nvPr/>
        </p:nvPicPr>
        <p:blipFill>
          <a:blip r:embed="rId2"/>
          <a:stretch>
            <a:fillRect/>
          </a:stretch>
        </p:blipFill>
        <p:spPr>
          <a:xfrm>
            <a:off x="490025" y="1000114"/>
            <a:ext cx="8082503" cy="3857652"/>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33575" y="3088675"/>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txBox="1">
            <a:spLocks noGrp="1"/>
          </p:cNvSpPr>
          <p:nvPr>
            <p:ph type="title"/>
          </p:nvPr>
        </p:nvSpPr>
        <p:spPr>
          <a:xfrm>
            <a:off x="0" y="500048"/>
            <a:ext cx="5643570" cy="85725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solidFill>
                  <a:schemeClr val="tx1"/>
                </a:solidFill>
              </a:rPr>
              <a:t>7. DEAL STATUS CODE ( LOSS )   V/S   SOLUTION TYPE</a:t>
            </a:r>
            <a:endParaRPr sz="2400">
              <a:solidFill>
                <a:schemeClr val="tx1"/>
              </a:solidFill>
            </a:endParaRPr>
          </a:p>
        </p:txBody>
      </p:sp>
      <p:sp>
        <p:nvSpPr>
          <p:cNvPr id="1200" name="Google Shape;1200;p49"/>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Big numbers catch your audience’s attention</a:t>
            </a:r>
            <a:endParaRPr/>
          </a:p>
        </p:txBody>
      </p:sp>
      <p:sp>
        <p:nvSpPr>
          <p:cNvPr id="1201" name="Google Shape;1201;p49"/>
          <p:cNvSpPr/>
          <p:nvPr/>
        </p:nvSpPr>
        <p:spPr>
          <a:xfrm>
            <a:off x="2085850" y="1545350"/>
            <a:ext cx="1560326" cy="106550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120,</a:t>
            </a:r>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a:off x="842975" y="237369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42390" y="948818"/>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12;p49"/>
          <p:cNvSpPr/>
          <p:nvPr/>
        </p:nvSpPr>
        <p:spPr>
          <a:xfrm rot="7201932">
            <a:off x="933987" y="17142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 name="Content Placeholder 4">
            <a:extLst>
              <a:ext uri="{FF2B5EF4-FFF2-40B4-BE49-F238E27FC236}">
                <a16:creationId xmlns="" xmlns:a16="http://schemas.microsoft.com/office/drawing/2014/main" id="{BD923917-658C-58B9-870F-8E0902E71385}"/>
              </a:ext>
            </a:extLst>
          </p:cNvPr>
          <p:cNvPicPr>
            <a:picLocks noChangeAspect="1"/>
          </p:cNvPicPr>
          <p:nvPr/>
        </p:nvPicPr>
        <p:blipFill>
          <a:blip r:embed="rId7"/>
          <a:stretch>
            <a:fillRect/>
          </a:stretch>
        </p:blipFill>
        <p:spPr>
          <a:xfrm>
            <a:off x="714348" y="1214428"/>
            <a:ext cx="7929618" cy="3786214"/>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ABSTRACT </a:t>
            </a:r>
            <a:endParaRPr/>
          </a:p>
        </p:txBody>
      </p:sp>
      <p:sp>
        <p:nvSpPr>
          <p:cNvPr id="355" name="Google Shape;355;p3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p>
            <a:pPr marL="0" lvl="0" indent="0">
              <a:buClr>
                <a:schemeClr val="hlink"/>
              </a:buClr>
              <a:buSzPts val="1100"/>
              <a:buNone/>
            </a:pPr>
            <a:r>
              <a:rPr lang="en-US" sz="1800" dirty="0"/>
              <a:t>In this project, we will analyze and predict the win possibilities of deals for an IT consulting company and see how the possibility of winning a deal is impacted by other variables. </a:t>
            </a:r>
          </a:p>
          <a:p>
            <a:pPr marL="0" lvl="0" indent="0">
              <a:buClr>
                <a:schemeClr val="hlink"/>
              </a:buClr>
              <a:buSzPts val="1100"/>
              <a:buNone/>
            </a:pPr>
            <a:endParaRPr lang="en-US" sz="1800" dirty="0"/>
          </a:p>
          <a:p>
            <a:pPr marL="0" lvl="0" indent="0">
              <a:buClr>
                <a:schemeClr val="hlink"/>
              </a:buClr>
              <a:buSzPts val="1100"/>
              <a:buNone/>
            </a:pPr>
            <a:r>
              <a:rPr lang="en-US" sz="1800" dirty="0"/>
              <a:t>This will enable the IT consulting company to manage the effort required to win a deal to meet the growth targets.</a:t>
            </a:r>
            <a:endParaRPr sz="180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a:hlinkClick r:id="rId3"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381" name="Google Shape;381;p36">
            <a:hlinkClick r:id="rId4"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2"/>
        <p:cNvGrpSpPr/>
        <p:nvPr/>
      </p:nvGrpSpPr>
      <p:grpSpPr>
        <a:xfrm>
          <a:off x="0" y="0"/>
          <a:ext cx="0" cy="0"/>
          <a:chOff x="0" y="0"/>
          <a:chExt cx="0" cy="0"/>
        </a:xfrm>
      </p:grpSpPr>
      <p:sp>
        <p:nvSpPr>
          <p:cNvPr id="1053" name="Google Shape;1053;p46"/>
          <p:cNvSpPr txBox="1">
            <a:spLocks noGrp="1"/>
          </p:cNvSpPr>
          <p:nvPr>
            <p:ph type="title"/>
          </p:nvPr>
        </p:nvSpPr>
        <p:spPr>
          <a:xfrm>
            <a:off x="750600" y="428610"/>
            <a:ext cx="7250424" cy="8572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endParaRPr/>
          </a:p>
        </p:txBody>
      </p:sp>
      <p:sp>
        <p:nvSpPr>
          <p:cNvPr id="1055" name="Google Shape;1055;p46"/>
          <p:cNvSpPr/>
          <p:nvPr/>
        </p:nvSpPr>
        <p:spPr>
          <a:xfrm>
            <a:off x="6000760" y="714362"/>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4951838" y="3871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4323201" y="41754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rot="-1685758">
            <a:off x="4253003" y="3304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6357950" y="785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rot="-1685758">
            <a:off x="746378" y="23489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6286512" y="642924"/>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065" name="Google Shape;1065;p46">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066" name="Google Shape;1066;p46">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067" name="Google Shape;1067;p46">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6">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TextBox 29"/>
          <p:cNvSpPr txBox="1"/>
          <p:nvPr/>
        </p:nvSpPr>
        <p:spPr>
          <a:xfrm>
            <a:off x="428596" y="642924"/>
            <a:ext cx="6572296" cy="461665"/>
          </a:xfrm>
          <a:prstGeom prst="rect">
            <a:avLst/>
          </a:prstGeom>
          <a:noFill/>
        </p:spPr>
        <p:txBody>
          <a:bodyPr wrap="square" rtlCol="0">
            <a:spAutoFit/>
          </a:bodyPr>
          <a:lstStyle/>
          <a:p>
            <a:r>
              <a:rPr lang="en-US" sz="2400" dirty="0">
                <a:solidFill>
                  <a:schemeClr val="tx1"/>
                </a:solidFill>
                <a:latin typeface="Bahnschrift SemiBold Condensed" pitchFamily="34" charset="0"/>
              </a:rPr>
              <a:t>DESCRIPTION OF DEAL STATUS CODE V/S SOLUTION TYPE</a:t>
            </a:r>
          </a:p>
        </p:txBody>
      </p:sp>
      <p:sp>
        <p:nvSpPr>
          <p:cNvPr id="31" name="TextBox 30"/>
          <p:cNvSpPr txBox="1"/>
          <p:nvPr/>
        </p:nvSpPr>
        <p:spPr>
          <a:xfrm>
            <a:off x="714348" y="1071552"/>
            <a:ext cx="7786742" cy="4913413"/>
          </a:xfrm>
          <a:prstGeom prst="rect">
            <a:avLst/>
          </a:prstGeom>
          <a:noFill/>
        </p:spPr>
        <p:txBody>
          <a:bodyPr wrap="square" rtlCol="0">
            <a:spAutoFit/>
          </a:bodyPr>
          <a:lstStyle/>
          <a:p>
            <a:r>
              <a:rPr lang="en-US" sz="1600" dirty="0">
                <a:solidFill>
                  <a:schemeClr val="tx1"/>
                </a:solidFill>
              </a:rPr>
              <a:t>Solution Type :- It is the solution group that the client requires .</a:t>
            </a:r>
          </a:p>
          <a:p>
            <a:endParaRPr lang="en-US" sz="1600" dirty="0">
              <a:solidFill>
                <a:schemeClr val="tx1"/>
              </a:solidFill>
            </a:endParaRPr>
          </a:p>
          <a:p>
            <a:r>
              <a:rPr lang="en-US" sz="1600" dirty="0">
                <a:solidFill>
                  <a:schemeClr val="tx1"/>
                </a:solidFill>
              </a:rPr>
              <a:t>A. From plot 6, we understand that top 3 solution type that a client requires to win a deal are as follows :- </a:t>
            </a:r>
          </a:p>
          <a:p>
            <a:r>
              <a:rPr lang="en-US" sz="1600" dirty="0">
                <a:solidFill>
                  <a:schemeClr val="tx1"/>
                </a:solidFill>
              </a:rPr>
              <a:t>  </a:t>
            </a:r>
            <a:r>
              <a:rPr lang="en-US" sz="1600" dirty="0" err="1">
                <a:solidFill>
                  <a:schemeClr val="tx1"/>
                </a:solidFill>
              </a:rPr>
              <a:t>i</a:t>
            </a:r>
            <a:r>
              <a:rPr lang="en-US" sz="1600" dirty="0">
                <a:solidFill>
                  <a:schemeClr val="tx1"/>
                </a:solidFill>
              </a:rPr>
              <a:t>.   Solution 32 </a:t>
            </a:r>
          </a:p>
          <a:p>
            <a:r>
              <a:rPr lang="en-US" sz="1600" dirty="0">
                <a:solidFill>
                  <a:schemeClr val="tx1"/>
                </a:solidFill>
              </a:rPr>
              <a:t>  ii.  Solution 9</a:t>
            </a:r>
          </a:p>
          <a:p>
            <a:r>
              <a:rPr lang="en-US" sz="1600" dirty="0">
                <a:solidFill>
                  <a:schemeClr val="tx1"/>
                </a:solidFill>
              </a:rPr>
              <a:t>  iii. Solution 39</a:t>
            </a:r>
          </a:p>
          <a:p>
            <a:endParaRPr lang="en-US" sz="1600" dirty="0">
              <a:solidFill>
                <a:schemeClr val="tx1"/>
              </a:solidFill>
            </a:endParaRPr>
          </a:p>
          <a:p>
            <a:endParaRPr lang="en-US" sz="1600" dirty="0">
              <a:solidFill>
                <a:schemeClr val="tx1"/>
              </a:solidFill>
            </a:endParaRPr>
          </a:p>
          <a:p>
            <a:r>
              <a:rPr lang="en-US" sz="1600" dirty="0">
                <a:solidFill>
                  <a:schemeClr val="tx1"/>
                </a:solidFill>
              </a:rPr>
              <a:t>B. From plot 7, we understand that top 3 solution type that a client requires to loss a deal are as follows :- </a:t>
            </a:r>
          </a:p>
          <a:p>
            <a:r>
              <a:rPr lang="en-US" sz="1600" dirty="0">
                <a:solidFill>
                  <a:schemeClr val="tx1"/>
                </a:solidFill>
              </a:rPr>
              <a:t>  </a:t>
            </a:r>
            <a:r>
              <a:rPr lang="en-US" sz="1600" dirty="0" err="1">
                <a:solidFill>
                  <a:schemeClr val="tx1"/>
                </a:solidFill>
              </a:rPr>
              <a:t>i</a:t>
            </a:r>
            <a:r>
              <a:rPr lang="en-US" sz="1600" dirty="0">
                <a:solidFill>
                  <a:schemeClr val="tx1"/>
                </a:solidFill>
              </a:rPr>
              <a:t>.   Solution 9</a:t>
            </a:r>
          </a:p>
          <a:p>
            <a:r>
              <a:rPr lang="en-US" sz="1600" dirty="0">
                <a:solidFill>
                  <a:schemeClr val="tx1"/>
                </a:solidFill>
              </a:rPr>
              <a:t>  ii.  Solution 10</a:t>
            </a:r>
          </a:p>
          <a:p>
            <a:r>
              <a:rPr lang="en-US" sz="1600" dirty="0">
                <a:solidFill>
                  <a:schemeClr val="tx1"/>
                </a:solidFill>
              </a:rPr>
              <a:t>  iii. Solution 67</a:t>
            </a:r>
          </a:p>
          <a:p>
            <a:endParaRPr lang="en-US" sz="1600" dirty="0">
              <a:solidFill>
                <a:schemeClr val="tx1"/>
              </a:solidFill>
            </a:endParaRPr>
          </a:p>
          <a:p>
            <a:endParaRPr lang="en-US" sz="1600" dirty="0">
              <a:solidFill>
                <a:schemeClr val="tx1"/>
              </a:solidFill>
            </a:endParaRPr>
          </a:p>
          <a:p>
            <a:pPr marL="342900" indent="-342900">
              <a:buAutoNum type="alphaLcPeriod"/>
            </a:pPr>
            <a:endParaRPr lang="en-US" sz="1600" dirty="0">
              <a:solidFill>
                <a:schemeClr val="tx1"/>
              </a:solidFill>
            </a:endParaRPr>
          </a:p>
          <a:p>
            <a:r>
              <a:rPr lang="en-US" sz="1600" dirty="0">
                <a:solidFill>
                  <a:schemeClr val="tx1"/>
                </a:solidFill>
              </a:rPr>
              <a:t> </a:t>
            </a:r>
          </a:p>
          <a:p>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50"/>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dirty="0"/>
              <a:t>Do you know what helps you make your point clear? Lists like this one:</a:t>
            </a:r>
            <a:endParaRPr/>
          </a:p>
          <a:p>
            <a:pPr marL="457200" lvl="0" indent="-317500" algn="l" rtl="0">
              <a:spcBef>
                <a:spcPts val="1000"/>
              </a:spcBef>
              <a:spcAft>
                <a:spcPts val="0"/>
              </a:spcAft>
              <a:buSzPts val="1400"/>
              <a:buFont typeface="Arimo"/>
              <a:buChar char="●"/>
            </a:pPr>
            <a:r>
              <a:rPr lang="en" dirty="0"/>
              <a:t>They’re simple </a:t>
            </a:r>
            <a:endParaRPr/>
          </a:p>
          <a:p>
            <a:pPr marL="457200" lvl="0" indent="-317500" algn="l" rtl="0">
              <a:spcBef>
                <a:spcPts val="0"/>
              </a:spcBef>
              <a:spcAft>
                <a:spcPts val="0"/>
              </a:spcAft>
              <a:buSzPts val="1400"/>
              <a:buFont typeface="Arimo"/>
              <a:buChar char="●"/>
            </a:pPr>
            <a:r>
              <a:rPr lang="en" dirty="0"/>
              <a:t>You can organize your ideas clearly</a:t>
            </a:r>
            <a:endParaRPr/>
          </a:p>
          <a:p>
            <a:pPr marL="457200" lvl="0" indent="-317500" algn="l" rtl="0">
              <a:spcBef>
                <a:spcPts val="0"/>
              </a:spcBef>
              <a:spcAft>
                <a:spcPts val="0"/>
              </a:spcAft>
              <a:buSzPts val="1400"/>
              <a:buFont typeface="Arimo"/>
              <a:buChar char="●"/>
            </a:pPr>
            <a:r>
              <a:rPr lang="en" dirty="0"/>
              <a:t>You’ll never forget to buy milk!</a:t>
            </a:r>
            <a:endParaRPr/>
          </a:p>
          <a:p>
            <a:pPr marL="0" lvl="0" indent="0" algn="l" rtl="0">
              <a:spcBef>
                <a:spcPts val="1600"/>
              </a:spcBef>
              <a:spcAft>
                <a:spcPts val="0"/>
              </a:spcAft>
              <a:buClr>
                <a:schemeClr val="hlink"/>
              </a:buClr>
              <a:buSzPts val="1100"/>
              <a:buFont typeface="Arial"/>
              <a:buNone/>
            </a:pPr>
            <a:r>
              <a:rPr lang="en" dirty="0"/>
              <a:t>And the most important thing: the audience won’t miss the point of your presentation</a:t>
            </a:r>
            <a:endParaRPr/>
          </a:p>
        </p:txBody>
      </p:sp>
      <p:sp>
        <p:nvSpPr>
          <p:cNvPr id="1256" name="Google Shape;1256;p50"/>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8.DEAL STATUS CODE   V/S   SECTOR </a:t>
            </a:r>
            <a:endParaRPr sz="2400"/>
          </a:p>
        </p:txBody>
      </p:sp>
      <p:pic>
        <p:nvPicPr>
          <p:cNvPr id="1257" name="Google Shape;1257;p50"/>
          <p:cNvPicPr preferRelativeResize="0"/>
          <p:nvPr/>
        </p:nvPicPr>
        <p:blipFill rotWithShape="1">
          <a:blip r:embed="rId3">
            <a:alphaModFix/>
          </a:blip>
          <a:srcRect l="17481" r="15847"/>
          <a:stretch/>
        </p:blipFill>
        <p:spPr>
          <a:xfrm>
            <a:off x="5327475" y="1194600"/>
            <a:ext cx="2754300" cy="2754300"/>
          </a:xfrm>
          <a:prstGeom prst="ellipse">
            <a:avLst/>
          </a:prstGeom>
          <a:noFill/>
          <a:ln w="9525" cap="flat" cmpd="sng">
            <a:solidFill>
              <a:schemeClr val="dk1"/>
            </a:solidFill>
            <a:prstDash val="solid"/>
            <a:round/>
            <a:headEnd type="none" w="sm" len="sm"/>
            <a:tailEnd type="none" w="sm" len="sm"/>
          </a:ln>
        </p:spPr>
      </p:pic>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59" name="Google Shape;1259;p50"/>
          <p:cNvSpPr/>
          <p:nvPr/>
        </p:nvSpPr>
        <p:spPr>
          <a:xfrm>
            <a:off x="4762138" y="845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5414751" y="7775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685758">
            <a:off x="5045528" y="1289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0"/>
          <p:cNvSpPr/>
          <p:nvPr/>
        </p:nvSpPr>
        <p:spPr>
          <a:xfrm>
            <a:off x="8286401" y="30022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555828" y="4130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359576" y="17266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5021388" y="35752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271" name="Google Shape;1271;p50">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272" name="Google Shape;1272;p50">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Content Placeholder 4">
            <a:extLst>
              <a:ext uri="{FF2B5EF4-FFF2-40B4-BE49-F238E27FC236}">
                <a16:creationId xmlns="" xmlns:a16="http://schemas.microsoft.com/office/drawing/2014/main" id="{EDD9D1E4-AE7F-91F5-D181-301F0FFAA641}"/>
              </a:ext>
            </a:extLst>
          </p:cNvPr>
          <p:cNvPicPr>
            <a:picLocks noChangeAspect="1"/>
          </p:cNvPicPr>
          <p:nvPr/>
        </p:nvPicPr>
        <p:blipFill>
          <a:blip r:embed="rId8"/>
          <a:stretch>
            <a:fillRect/>
          </a:stretch>
        </p:blipFill>
        <p:spPr>
          <a:xfrm>
            <a:off x="571472" y="1000113"/>
            <a:ext cx="8072494" cy="4000529"/>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51"/>
          <p:cNvSpPr txBox="1">
            <a:spLocks noGrp="1"/>
          </p:cNvSpPr>
          <p:nvPr>
            <p:ph type="title"/>
          </p:nvPr>
        </p:nvSpPr>
        <p:spPr>
          <a:xfrm>
            <a:off x="714300" y="500048"/>
            <a:ext cx="7715400" cy="6591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9.  TOP 5 VP NAME  V/S  DEAL STATUS CODE ( WIN )</a:t>
            </a:r>
            <a:endParaRPr sz="2400"/>
          </a:p>
        </p:txBody>
      </p:sp>
      <p:sp>
        <p:nvSpPr>
          <p:cNvPr id="1289" name="Google Shape;1289;p5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90" name="Google Shape;1290;p51"/>
          <p:cNvSpPr txBox="1"/>
          <p:nvPr/>
        </p:nvSpPr>
        <p:spPr>
          <a:xfrm>
            <a:off x="1708975" y="2043238"/>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solidFill>
                <a:schemeClr val="dk1"/>
              </a:solidFill>
              <a:latin typeface="Bebas Neue"/>
              <a:ea typeface="Bebas Neue"/>
              <a:cs typeface="Bebas Neue"/>
              <a:sym typeface="Bebas Neue"/>
            </a:endParaRPr>
          </a:p>
        </p:txBody>
      </p:sp>
      <p:sp>
        <p:nvSpPr>
          <p:cNvPr id="1304" name="Google Shape;1304;p51"/>
          <p:cNvSpPr txBox="1"/>
          <p:nvPr/>
        </p:nvSpPr>
        <p:spPr>
          <a:xfrm>
            <a:off x="4480875" y="3268388"/>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305" name="Google Shape;1305;p51"/>
          <p:cNvSpPr txBox="1"/>
          <p:nvPr/>
        </p:nvSpPr>
        <p:spPr>
          <a:xfrm>
            <a:off x="4480875" y="3646013"/>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Mars is actually a very cold place</a:t>
            </a:r>
            <a:endParaRPr>
              <a:solidFill>
                <a:schemeClr val="dk1"/>
              </a:solidFill>
              <a:latin typeface="Arimo"/>
              <a:ea typeface="Arimo"/>
              <a:cs typeface="Arimo"/>
              <a:sym typeface="Arimo"/>
            </a:endParaRPr>
          </a:p>
        </p:txBody>
      </p:sp>
      <p:sp>
        <p:nvSpPr>
          <p:cNvPr id="1307" name="Google Shape;1307;p51"/>
          <p:cNvSpPr txBox="1"/>
          <p:nvPr/>
        </p:nvSpPr>
        <p:spPr>
          <a:xfrm>
            <a:off x="6928875" y="3978325"/>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700">
              <a:solidFill>
                <a:schemeClr val="dk1"/>
              </a:solidFill>
              <a:latin typeface="Bebas Neue"/>
              <a:ea typeface="Bebas Neue"/>
              <a:cs typeface="Bebas Neue"/>
              <a:sym typeface="Bebas Neue"/>
            </a:endParaRPr>
          </a:p>
        </p:txBody>
      </p:sp>
      <p:sp>
        <p:nvSpPr>
          <p:cNvPr id="1308" name="Google Shape;1308;p51"/>
          <p:cNvSpPr txBox="1"/>
          <p:nvPr/>
        </p:nvSpPr>
        <p:spPr>
          <a:xfrm>
            <a:off x="4480875" y="1597613"/>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309" name="Google Shape;1309;p51"/>
          <p:cNvSpPr txBox="1"/>
          <p:nvPr/>
        </p:nvSpPr>
        <p:spPr>
          <a:xfrm>
            <a:off x="4480875" y="1975238"/>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311" name="Google Shape;1311;p51"/>
          <p:cNvSpPr txBox="1"/>
          <p:nvPr/>
        </p:nvSpPr>
        <p:spPr>
          <a:xfrm>
            <a:off x="6928875" y="2307550"/>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700">
              <a:solidFill>
                <a:schemeClr val="dk1"/>
              </a:solidFill>
              <a:latin typeface="Bebas Neue"/>
              <a:ea typeface="Bebas Neue"/>
              <a:cs typeface="Bebas Neue"/>
              <a:sym typeface="Bebas Neue"/>
            </a:endParaRPr>
          </a:p>
        </p:txBody>
      </p:sp>
      <p:cxnSp>
        <p:nvCxnSpPr>
          <p:cNvPr id="1312" name="Google Shape;1312;p51"/>
          <p:cNvCxnSpPr>
            <a:stCxn id="1290" idx="3"/>
            <a:endCxn id="1308" idx="1"/>
          </p:cNvCxnSpPr>
          <p:nvPr/>
        </p:nvCxnSpPr>
        <p:spPr>
          <a:xfrm rot="10800000" flipH="1">
            <a:off x="3499675" y="1748188"/>
            <a:ext cx="981300" cy="4455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1313" name="Google Shape;1313;p51"/>
          <p:cNvCxnSpPr>
            <a:stCxn id="1290" idx="3"/>
            <a:endCxn id="1304" idx="1"/>
          </p:cNvCxnSpPr>
          <p:nvPr/>
        </p:nvCxnSpPr>
        <p:spPr>
          <a:xfrm>
            <a:off x="3499675" y="2193688"/>
            <a:ext cx="981300" cy="12252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1314" name="Google Shape;1314;p51"/>
          <p:cNvCxnSpPr>
            <a:stCxn id="1308" idx="3"/>
          </p:cNvCxnSpPr>
          <p:nvPr/>
        </p:nvCxnSpPr>
        <p:spPr>
          <a:xfrm rot="10800000" flipH="1">
            <a:off x="6271575" y="1657763"/>
            <a:ext cx="657300" cy="903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5" name="Google Shape;1315;p51"/>
          <p:cNvCxnSpPr>
            <a:stCxn id="1308" idx="3"/>
            <a:endCxn id="1311" idx="1"/>
          </p:cNvCxnSpPr>
          <p:nvPr/>
        </p:nvCxnSpPr>
        <p:spPr>
          <a:xfrm>
            <a:off x="6271575" y="1748063"/>
            <a:ext cx="657300" cy="7098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7" name="Google Shape;1317;p51"/>
          <p:cNvCxnSpPr>
            <a:stCxn id="1304" idx="3"/>
            <a:endCxn id="1307" idx="1"/>
          </p:cNvCxnSpPr>
          <p:nvPr/>
        </p:nvCxnSpPr>
        <p:spPr>
          <a:xfrm>
            <a:off x="6271575" y="3418838"/>
            <a:ext cx="657300" cy="709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320" name="Google Shape;1320;p5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321" name="Google Shape;1321;p5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322" name="Google Shape;1322;p5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323" name="Google Shape;1323;p51"/>
          <p:cNvGrpSpPr/>
          <p:nvPr/>
        </p:nvGrpSpPr>
        <p:grpSpPr>
          <a:xfrm>
            <a:off x="706038" y="312972"/>
            <a:ext cx="140222" cy="140409"/>
            <a:chOff x="2741000" y="199475"/>
            <a:chExt cx="191953" cy="192210"/>
          </a:xfrm>
        </p:grpSpPr>
        <p:sp>
          <p:nvSpPr>
            <p:cNvPr id="1324" name="Google Shape;1324;p5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5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2714500" y="34498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51"/>
          <p:cNvGrpSpPr/>
          <p:nvPr/>
        </p:nvGrpSpPr>
        <p:grpSpPr>
          <a:xfrm>
            <a:off x="7741747" y="734402"/>
            <a:ext cx="695830" cy="243805"/>
            <a:chOff x="2271950" y="2722775"/>
            <a:chExt cx="575875" cy="201775"/>
          </a:xfrm>
        </p:grpSpPr>
        <p:sp>
          <p:nvSpPr>
            <p:cNvPr id="1337" name="Google Shape;1337;p5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51"/>
          <p:cNvSpPr/>
          <p:nvPr/>
        </p:nvSpPr>
        <p:spPr>
          <a:xfrm rot="-1685758">
            <a:off x="8444007" y="12993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p:cNvPicPr>
            <a:picLocks noChangeAspect="1" noChangeArrowheads="1"/>
          </p:cNvPicPr>
          <p:nvPr/>
        </p:nvPicPr>
        <p:blipFill>
          <a:blip r:embed="rId7"/>
          <a:srcRect/>
          <a:stretch>
            <a:fillRect/>
          </a:stretch>
        </p:blipFill>
        <p:spPr bwMode="auto">
          <a:xfrm>
            <a:off x="1857356" y="1000114"/>
            <a:ext cx="5143536" cy="35592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52"/>
          <p:cNvSpPr txBox="1">
            <a:spLocks noGrp="1"/>
          </p:cNvSpPr>
          <p:nvPr>
            <p:ph type="title"/>
          </p:nvPr>
        </p:nvSpPr>
        <p:spPr>
          <a:xfrm>
            <a:off x="0" y="0"/>
            <a:ext cx="6777000" cy="15001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10. TOP 5 MANAGER NAME   V/S  DEAL STATUS CODE (WIN )</a:t>
            </a:r>
            <a:endParaRPr sz="2400"/>
          </a:p>
        </p:txBody>
      </p:sp>
      <p:sp>
        <p:nvSpPr>
          <p:cNvPr id="1354" name="Google Shape;1354;p5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58" name="Google Shape;1358;p52"/>
          <p:cNvSpPr/>
          <p:nvPr/>
        </p:nvSpPr>
        <p:spPr>
          <a:xfrm rot="7201932">
            <a:off x="7814250" y="17495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565801" y="24889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8322988"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rot="-1685758">
            <a:off x="840716" y="39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1071538" y="1571618"/>
            <a:ext cx="125306" cy="122617"/>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8536424" y="33224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2">
            <a:hlinkClick r:id="rId3"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375" name="Google Shape;1375;p52">
            <a:hlinkClick r:id="rId4"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376" name="Google Shape;1376;p52"/>
          <p:cNvGrpSpPr/>
          <p:nvPr/>
        </p:nvGrpSpPr>
        <p:grpSpPr>
          <a:xfrm>
            <a:off x="706038" y="312972"/>
            <a:ext cx="140222" cy="140409"/>
            <a:chOff x="2741000" y="199475"/>
            <a:chExt cx="191953" cy="192210"/>
          </a:xfrm>
        </p:grpSpPr>
        <p:sp>
          <p:nvSpPr>
            <p:cNvPr id="1377" name="Google Shape;1377;p5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52">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p:cNvPicPr>
            <a:picLocks noChangeAspect="1" noChangeArrowheads="1"/>
          </p:cNvPicPr>
          <p:nvPr/>
        </p:nvPicPr>
        <p:blipFill>
          <a:blip r:embed="rId6"/>
          <a:srcRect/>
          <a:stretch>
            <a:fillRect/>
          </a:stretch>
        </p:blipFill>
        <p:spPr bwMode="auto">
          <a:xfrm>
            <a:off x="1571604" y="1000114"/>
            <a:ext cx="5357850" cy="35569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56"/>
          <p:cNvSpPr txBox="1">
            <a:spLocks noGrp="1"/>
          </p:cNvSpPr>
          <p:nvPr>
            <p:ph type="title"/>
          </p:nvPr>
        </p:nvSpPr>
        <p:spPr>
          <a:xfrm>
            <a:off x="571472" y="500048"/>
            <a:ext cx="7715400" cy="659102"/>
          </a:xfrm>
          <a:prstGeom prst="rect">
            <a:avLst/>
          </a:prstGeom>
        </p:spPr>
        <p:txBody>
          <a:bodyPr spcFirstLastPara="1" wrap="square" lIns="91425" tIns="91425" rIns="91425" bIns="91425" anchor="t" anchorCtr="0">
            <a:noAutofit/>
          </a:bodyPr>
          <a:lstStyle/>
          <a:p>
            <a:pPr lvl="0"/>
            <a:r>
              <a:rPr lang="en" sz="2400" dirty="0"/>
              <a:t>OBJECTIVE 1 : </a:t>
            </a:r>
            <a:r>
              <a:rPr lang="en-US" sz="2400" dirty="0"/>
              <a:t> Recommending top 5 combination of SBU Head-Bid Manager.</a:t>
            </a:r>
            <a:r>
              <a:rPr lang="en" sz="2400" dirty="0"/>
              <a:t/>
            </a:r>
            <a:br>
              <a:rPr lang="en" sz="2400" dirty="0"/>
            </a:br>
            <a:endParaRPr sz="2400"/>
          </a:p>
        </p:txBody>
      </p:sp>
      <p:sp>
        <p:nvSpPr>
          <p:cNvPr id="1577" name="Google Shape;1577;p56"/>
          <p:cNvSpPr txBox="1"/>
          <p:nvPr/>
        </p:nvSpPr>
        <p:spPr>
          <a:xfrm>
            <a:off x="3584838" y="1159138"/>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700">
              <a:solidFill>
                <a:schemeClr val="dk1"/>
              </a:solidFill>
              <a:latin typeface="Bebas Neue"/>
              <a:ea typeface="Bebas Neue"/>
              <a:cs typeface="Bebas Neue"/>
              <a:sym typeface="Bebas Neue"/>
            </a:endParaRPr>
          </a:p>
        </p:txBody>
      </p:sp>
      <p:sp>
        <p:nvSpPr>
          <p:cNvPr id="1579" name="Google Shape;1579;p5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82" name="Google Shape;1582;p5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583" name="Google Shape;1583;p5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585" name="Google Shape;1585;p56"/>
          <p:cNvGrpSpPr/>
          <p:nvPr/>
        </p:nvGrpSpPr>
        <p:grpSpPr>
          <a:xfrm>
            <a:off x="706038" y="312972"/>
            <a:ext cx="140222" cy="140409"/>
            <a:chOff x="2741000" y="199475"/>
            <a:chExt cx="191953" cy="192210"/>
          </a:xfrm>
        </p:grpSpPr>
        <p:sp>
          <p:nvSpPr>
            <p:cNvPr id="1586" name="Google Shape;1586;p5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56">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7929586" y="335756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7862136" y="12691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flipH="1" flipV="1">
            <a:off x="7929586" y="3500444"/>
            <a:ext cx="924994" cy="88181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TextBox 43"/>
          <p:cNvSpPr txBox="1"/>
          <p:nvPr/>
        </p:nvSpPr>
        <p:spPr>
          <a:xfrm>
            <a:off x="1071538" y="1071552"/>
            <a:ext cx="6072230" cy="584775"/>
          </a:xfrm>
          <a:prstGeom prst="rect">
            <a:avLst/>
          </a:prstGeom>
          <a:noFill/>
        </p:spPr>
        <p:txBody>
          <a:bodyPr wrap="square" rtlCol="0">
            <a:spAutoFit/>
          </a:bodyPr>
          <a:lstStyle/>
          <a:p>
            <a:r>
              <a:rPr lang="en-US" sz="1600" dirty="0">
                <a:solidFill>
                  <a:schemeClr val="tx1"/>
                </a:solidFill>
              </a:rPr>
              <a:t>Firstly , we change the deal status code into binary values :-</a:t>
            </a:r>
          </a:p>
          <a:p>
            <a:endParaRPr lang="en-US" sz="1600" dirty="0">
              <a:solidFill>
                <a:schemeClr val="tx1"/>
              </a:solidFill>
            </a:endParaRPr>
          </a:p>
        </p:txBody>
      </p:sp>
      <p:pic>
        <p:nvPicPr>
          <p:cNvPr id="45" name="Content Placeholder 4">
            <a:extLst>
              <a:ext uri="{FF2B5EF4-FFF2-40B4-BE49-F238E27FC236}">
                <a16:creationId xmlns="" xmlns:a16="http://schemas.microsoft.com/office/drawing/2014/main" id="{60A0DC30-6AD8-2B75-3408-1EE37CF6FE86}"/>
              </a:ext>
            </a:extLst>
          </p:cNvPr>
          <p:cNvPicPr>
            <a:picLocks noChangeAspect="1"/>
          </p:cNvPicPr>
          <p:nvPr/>
        </p:nvPicPr>
        <p:blipFill>
          <a:blip r:embed="rId6"/>
          <a:stretch>
            <a:fillRect/>
          </a:stretch>
        </p:blipFill>
        <p:spPr>
          <a:xfrm>
            <a:off x="1571604" y="1500180"/>
            <a:ext cx="6000792" cy="306546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7" name="Google Shape;1617;p57"/>
          <p:cNvSpPr txBox="1">
            <a:spLocks noGrp="1"/>
          </p:cNvSpPr>
          <p:nvPr>
            <p:ph type="subTitle" idx="1"/>
          </p:nvPr>
        </p:nvSpPr>
        <p:spPr>
          <a:xfrm>
            <a:off x="2000232" y="357172"/>
            <a:ext cx="6858048" cy="2143140"/>
          </a:xfrm>
          <a:prstGeom prst="rect">
            <a:avLst/>
          </a:prstGeom>
        </p:spPr>
        <p:txBody>
          <a:bodyPr spcFirstLastPara="1" wrap="square" lIns="91425" tIns="91425" rIns="91425" bIns="91425" anchor="t" anchorCtr="0">
            <a:noAutofit/>
          </a:bodyPr>
          <a:lstStyle/>
          <a:p>
            <a:pPr marL="0" lvl="0" indent="0" algn="l"/>
            <a:r>
              <a:rPr lang="en-US" sz="1600" dirty="0"/>
              <a:t/>
            </a:r>
            <a:br>
              <a:rPr lang="en-US" sz="1600" dirty="0"/>
            </a:br>
            <a:r>
              <a:rPr lang="en" sz="1600" dirty="0"/>
              <a:t>Then in the second step </a:t>
            </a:r>
            <a:r>
              <a:rPr lang="en-US" sz="1600" dirty="0"/>
              <a:t>we use Group By and Aggregate functions to calculate sum and count of deal status code as per VP name and Manager name</a:t>
            </a:r>
            <a:br>
              <a:rPr lang="en-US" sz="1600" dirty="0"/>
            </a:br>
            <a:endParaRPr sz="1600"/>
          </a:p>
        </p:txBody>
      </p:sp>
      <p:cxnSp>
        <p:nvCxnSpPr>
          <p:cNvPr id="1618" name="Google Shape;1618;p5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9" name="Google Shape;1619;p5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620" name="Google Shape;1620;p5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623" name="Google Shape;1623;p57"/>
          <p:cNvGrpSpPr/>
          <p:nvPr/>
        </p:nvGrpSpPr>
        <p:grpSpPr>
          <a:xfrm>
            <a:off x="214282" y="590017"/>
            <a:ext cx="2143140" cy="2686061"/>
            <a:chOff x="706040" y="910513"/>
            <a:chExt cx="3660264" cy="3935810"/>
          </a:xfrm>
        </p:grpSpPr>
        <p:sp>
          <p:nvSpPr>
            <p:cNvPr id="1624" name="Google Shape;1624;p57"/>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57"/>
            <p:cNvGrpSpPr/>
            <p:nvPr/>
          </p:nvGrpSpPr>
          <p:grpSpPr>
            <a:xfrm flipH="1">
              <a:off x="3131991" y="2597216"/>
              <a:ext cx="858975" cy="300968"/>
              <a:chOff x="2271950" y="2722775"/>
              <a:chExt cx="575875" cy="201775"/>
            </a:xfrm>
          </p:grpSpPr>
          <p:sp>
            <p:nvSpPr>
              <p:cNvPr id="1626" name="Google Shape;162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57"/>
            <p:cNvGrpSpPr/>
            <p:nvPr/>
          </p:nvGrpSpPr>
          <p:grpSpPr>
            <a:xfrm>
              <a:off x="1142462" y="1564560"/>
              <a:ext cx="2338579" cy="2014768"/>
              <a:chOff x="4546896" y="1377977"/>
              <a:chExt cx="2655063" cy="2287430"/>
            </a:xfrm>
          </p:grpSpPr>
          <p:sp>
            <p:nvSpPr>
              <p:cNvPr id="1632" name="Google Shape;1632;p5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57"/>
            <p:cNvGrpSpPr/>
            <p:nvPr/>
          </p:nvGrpSpPr>
          <p:grpSpPr>
            <a:xfrm flipH="1">
              <a:off x="706040" y="2032134"/>
              <a:ext cx="1068760" cy="1547196"/>
              <a:chOff x="-1602050" y="2114015"/>
              <a:chExt cx="1213397" cy="1756580"/>
            </a:xfrm>
          </p:grpSpPr>
          <p:sp>
            <p:nvSpPr>
              <p:cNvPr id="1660" name="Google Shape;1660;p57"/>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57"/>
            <p:cNvGrpSpPr/>
            <p:nvPr/>
          </p:nvGrpSpPr>
          <p:grpSpPr>
            <a:xfrm>
              <a:off x="2983957" y="1809058"/>
              <a:ext cx="589240" cy="1525612"/>
              <a:chOff x="1236331" y="557100"/>
              <a:chExt cx="668982" cy="1732076"/>
            </a:xfrm>
          </p:grpSpPr>
          <p:sp>
            <p:nvSpPr>
              <p:cNvPr id="1667" name="Google Shape;1667;p57"/>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57"/>
            <p:cNvGrpSpPr/>
            <p:nvPr/>
          </p:nvGrpSpPr>
          <p:grpSpPr>
            <a:xfrm flipH="1">
              <a:off x="1237981" y="3753166"/>
              <a:ext cx="953591" cy="334099"/>
              <a:chOff x="2271950" y="2722775"/>
              <a:chExt cx="575875" cy="201775"/>
            </a:xfrm>
          </p:grpSpPr>
          <p:sp>
            <p:nvSpPr>
              <p:cNvPr id="1676" name="Google Shape;167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57"/>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2048137" y="4547024"/>
              <a:ext cx="315326" cy="299299"/>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 name="Google Shape;1692;p57"/>
          <p:cNvSpPr/>
          <p:nvPr/>
        </p:nvSpPr>
        <p:spPr>
          <a:xfrm rot="1685758" flipH="1">
            <a:off x="5181153" y="39434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696" name="Google Shape;1696;p5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57">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Content Placeholder 8">
            <a:extLst>
              <a:ext uri="{FF2B5EF4-FFF2-40B4-BE49-F238E27FC236}">
                <a16:creationId xmlns="" xmlns:a16="http://schemas.microsoft.com/office/drawing/2014/main" id="{ADBD1A1F-C1EC-64E4-C703-8A941E75B30A}"/>
              </a:ext>
            </a:extLst>
          </p:cNvPr>
          <p:cNvPicPr>
            <a:picLocks noChangeAspect="1"/>
          </p:cNvPicPr>
          <p:nvPr/>
        </p:nvPicPr>
        <p:blipFill>
          <a:blip r:embed="rId6"/>
          <a:stretch>
            <a:fillRect/>
          </a:stretch>
        </p:blipFill>
        <p:spPr>
          <a:xfrm>
            <a:off x="2071670" y="1500180"/>
            <a:ext cx="6429420" cy="3071834"/>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58"/>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lvl="0"/>
            <a:r>
              <a:rPr lang="en-US" sz="2000" dirty="0"/>
              <a:t>After obtaining sum and count, we calculate Win percentage for every manager</a:t>
            </a:r>
            <a:r>
              <a:rPr lang="en" sz="2000" dirty="0"/>
              <a:t> </a:t>
            </a:r>
            <a:endParaRPr sz="2000"/>
          </a:p>
        </p:txBody>
      </p:sp>
      <p:sp>
        <p:nvSpPr>
          <p:cNvPr id="1717" name="Google Shape;1717;p5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718" name="Google Shape;1718;p5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719" name="Google Shape;1719;p5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720" name="Google Shape;1720;p58"/>
          <p:cNvGrpSpPr/>
          <p:nvPr/>
        </p:nvGrpSpPr>
        <p:grpSpPr>
          <a:xfrm>
            <a:off x="706038" y="312972"/>
            <a:ext cx="140222" cy="140409"/>
            <a:chOff x="2741000" y="199475"/>
            <a:chExt cx="191953" cy="192210"/>
          </a:xfrm>
        </p:grpSpPr>
        <p:sp>
          <p:nvSpPr>
            <p:cNvPr id="1721" name="Google Shape;1721;p5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5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8"/>
          <p:cNvSpPr/>
          <p:nvPr/>
        </p:nvSpPr>
        <p:spPr>
          <a:xfrm>
            <a:off x="8501090" y="642924"/>
            <a:ext cx="140201" cy="141024"/>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8429652" y="71436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Content Placeholder 4">
            <a:extLst>
              <a:ext uri="{FF2B5EF4-FFF2-40B4-BE49-F238E27FC236}">
                <a16:creationId xmlns="" xmlns:a16="http://schemas.microsoft.com/office/drawing/2014/main" id="{BE5D0EF1-B9BB-5AFF-C209-567EC6D8F862}"/>
              </a:ext>
            </a:extLst>
          </p:cNvPr>
          <p:cNvPicPr>
            <a:picLocks noChangeAspect="1"/>
          </p:cNvPicPr>
          <p:nvPr/>
        </p:nvPicPr>
        <p:blipFill>
          <a:blip r:embed="rId7"/>
          <a:stretch>
            <a:fillRect/>
          </a:stretch>
        </p:blipFill>
        <p:spPr>
          <a:xfrm>
            <a:off x="1071538" y="1071552"/>
            <a:ext cx="7215238" cy="3429024"/>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5" name="Google Shape;1745;p5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lvl="0"/>
            <a:r>
              <a:rPr lang="en-US" sz="1800" dirty="0"/>
              <a:t>Now  We  sort  the  values  as  per  </a:t>
            </a:r>
            <a:r>
              <a:rPr lang="en-US" sz="1800" dirty="0" err="1"/>
              <a:t>vp</a:t>
            </a:r>
            <a:r>
              <a:rPr lang="en-US" sz="1800" dirty="0"/>
              <a:t> name  and  win  percentage  and   obtain  the  output  in  Multi index  column</a:t>
            </a:r>
            <a:endParaRPr sz="1800"/>
          </a:p>
        </p:txBody>
      </p:sp>
      <p:sp>
        <p:nvSpPr>
          <p:cNvPr id="1746" name="Google Shape;1746;p5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747" name="Google Shape;1747;p59"/>
          <p:cNvGrpSpPr/>
          <p:nvPr/>
        </p:nvGrpSpPr>
        <p:grpSpPr>
          <a:xfrm>
            <a:off x="7643834" y="3857634"/>
            <a:ext cx="1500166" cy="1285866"/>
            <a:chOff x="3051255" y="1757610"/>
            <a:chExt cx="3204541" cy="1911165"/>
          </a:xfrm>
        </p:grpSpPr>
        <p:grpSp>
          <p:nvGrpSpPr>
            <p:cNvPr id="1748" name="Google Shape;1748;p59"/>
            <p:cNvGrpSpPr/>
            <p:nvPr/>
          </p:nvGrpSpPr>
          <p:grpSpPr>
            <a:xfrm rot="659716">
              <a:off x="3051255" y="1958602"/>
              <a:ext cx="2504355" cy="1710173"/>
              <a:chOff x="863043" y="1986296"/>
              <a:chExt cx="2369297" cy="1617945"/>
            </a:xfrm>
          </p:grpSpPr>
          <p:sp>
            <p:nvSpPr>
              <p:cNvPr id="1749" name="Google Shape;1749;p59"/>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rot="20940284">
                <a:off x="1053680" y="2207870"/>
                <a:ext cx="1901173" cy="114706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863043" y="2758760"/>
                <a:ext cx="1336022"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9"/>
            <p:cNvGrpSpPr/>
            <p:nvPr/>
          </p:nvGrpSpPr>
          <p:grpSpPr>
            <a:xfrm rot="-1708478">
              <a:off x="4394965" y="1757610"/>
              <a:ext cx="1860831" cy="1903833"/>
              <a:chOff x="6882732" y="2040297"/>
              <a:chExt cx="1861102" cy="1904111"/>
            </a:xfrm>
          </p:grpSpPr>
          <p:grpSp>
            <p:nvGrpSpPr>
              <p:cNvPr id="1764" name="Google Shape;1764;p59"/>
              <p:cNvGrpSpPr/>
              <p:nvPr/>
            </p:nvGrpSpPr>
            <p:grpSpPr>
              <a:xfrm rot="1800000">
                <a:off x="7153488" y="2273972"/>
                <a:ext cx="1319590" cy="1436760"/>
                <a:chOff x="2956444" y="-416775"/>
                <a:chExt cx="1627918" cy="1772276"/>
              </a:xfrm>
            </p:grpSpPr>
            <p:sp>
              <p:nvSpPr>
                <p:cNvPr id="1765" name="Google Shape;1765;p59"/>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59"/>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4" name="Google Shape;1794;p5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795" name="Google Shape;1795;p5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796" name="Google Shape;1796;p5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797" name="Google Shape;1797;p59"/>
          <p:cNvGrpSpPr/>
          <p:nvPr/>
        </p:nvGrpSpPr>
        <p:grpSpPr>
          <a:xfrm>
            <a:off x="706038" y="312972"/>
            <a:ext cx="140222" cy="140409"/>
            <a:chOff x="2741000" y="199475"/>
            <a:chExt cx="191953" cy="192210"/>
          </a:xfrm>
        </p:grpSpPr>
        <p:sp>
          <p:nvSpPr>
            <p:cNvPr id="1798" name="Google Shape;1798;p5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59">
            <a:hlinkClick r:id="rId6" action="ppaction://hlinksldjump"/>
          </p:cNvPr>
          <p:cNvSpPr/>
          <p:nvPr/>
        </p:nvSpPr>
        <p:spPr>
          <a:xfrm>
            <a:off x="821900" y="4289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Content Placeholder 4">
            <a:extLst>
              <a:ext uri="{FF2B5EF4-FFF2-40B4-BE49-F238E27FC236}">
                <a16:creationId xmlns="" xmlns:a16="http://schemas.microsoft.com/office/drawing/2014/main" id="{7CC9EEB6-2137-C68E-6648-0662BA45D98B}"/>
              </a:ext>
            </a:extLst>
          </p:cNvPr>
          <p:cNvPicPr>
            <a:picLocks noChangeAspect="1"/>
          </p:cNvPicPr>
          <p:nvPr/>
        </p:nvPicPr>
        <p:blipFill>
          <a:blip r:embed="rId7"/>
          <a:stretch>
            <a:fillRect/>
          </a:stretch>
        </p:blipFill>
        <p:spPr>
          <a:xfrm>
            <a:off x="857224" y="1214428"/>
            <a:ext cx="6858048" cy="328614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29" name="Google Shape;1829;p6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837" name="Google Shape;1837;p60"/>
          <p:cNvSpPr/>
          <p:nvPr/>
        </p:nvSpPr>
        <p:spPr>
          <a:xfrm rot="7201932">
            <a:off x="1357498" y="369522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7511100" y="888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642910" y="1000114"/>
            <a:ext cx="425999" cy="42862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1555873" y="2593615"/>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8572528" y="4143386"/>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rot="-1685758">
            <a:off x="7876578" y="22100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8643966" y="43577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rot="-1685758">
            <a:off x="712406" y="98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1129527" y="10543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8273299" y="30133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7140813" y="3593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7705574" y="13390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861" name="Google Shape;1861;p6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862" name="Google Shape;1862;p6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863" name="Google Shape;1863;p60"/>
          <p:cNvGrpSpPr/>
          <p:nvPr/>
        </p:nvGrpSpPr>
        <p:grpSpPr>
          <a:xfrm>
            <a:off x="706038" y="312972"/>
            <a:ext cx="140222" cy="140409"/>
            <a:chOff x="2741000" y="199475"/>
            <a:chExt cx="191953" cy="192210"/>
          </a:xfrm>
        </p:grpSpPr>
        <p:sp>
          <p:nvSpPr>
            <p:cNvPr id="1864" name="Google Shape;1864;p6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6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Title 62"/>
          <p:cNvSpPr>
            <a:spLocks noGrp="1"/>
          </p:cNvSpPr>
          <p:nvPr>
            <p:ph type="title"/>
          </p:nvPr>
        </p:nvSpPr>
        <p:spPr>
          <a:xfrm>
            <a:off x="1000100" y="571486"/>
            <a:ext cx="5786478" cy="850352"/>
          </a:xfrm>
        </p:spPr>
        <p:txBody>
          <a:bodyPr/>
          <a:lstStyle/>
          <a:p>
            <a:r>
              <a:rPr lang="en-US" sz="2400" dirty="0"/>
              <a:t>Now   we   convert   MULTI INDEX    COLUMN   INTO   NEW   DATA FRAME </a:t>
            </a:r>
          </a:p>
        </p:txBody>
      </p:sp>
      <p:pic>
        <p:nvPicPr>
          <p:cNvPr id="66" name="Content Placeholder 4">
            <a:extLst>
              <a:ext uri="{FF2B5EF4-FFF2-40B4-BE49-F238E27FC236}">
                <a16:creationId xmlns="" xmlns:a16="http://schemas.microsoft.com/office/drawing/2014/main" id="{3B7CBBA7-085A-9228-892E-4212DAD4198C}"/>
              </a:ext>
            </a:extLst>
          </p:cNvPr>
          <p:cNvPicPr>
            <a:picLocks noChangeAspect="1"/>
          </p:cNvPicPr>
          <p:nvPr/>
        </p:nvPicPr>
        <p:blipFill>
          <a:blip r:embed="rId7"/>
          <a:stretch>
            <a:fillRect/>
          </a:stretch>
        </p:blipFill>
        <p:spPr>
          <a:xfrm>
            <a:off x="928662" y="1571618"/>
            <a:ext cx="7286676" cy="300039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5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lvl="0"/>
            <a:r>
              <a:rPr lang="en-US" sz="2400" dirty="0"/>
              <a:t>THEN   FINALLY   WE   GET  OUR   DESIRED    OUTPUT   OF  THE   OBJECTIVE 1 THAT IS  </a:t>
            </a:r>
            <a:r>
              <a:rPr lang="en-US" sz="3600" dirty="0"/>
              <a:t>top 5 combination of SBU Head-Bid Manager</a:t>
            </a:r>
            <a:endParaRPr sz="3600"/>
          </a:p>
        </p:txBody>
      </p:sp>
      <p:sp>
        <p:nvSpPr>
          <p:cNvPr id="1394" name="Google Shape;1394;p53"/>
          <p:cNvSpPr/>
          <p:nvPr/>
        </p:nvSpPr>
        <p:spPr>
          <a:xfrm>
            <a:off x="7511800" y="12215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25551" y="34681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rot="-1685758">
            <a:off x="644091" y="394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317714" y="41854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57963" y="2829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8579737" y="1921547"/>
            <a:ext cx="80874" cy="81760"/>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8550051" y="1330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rot="-1685758">
            <a:off x="8399928" y="774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txBox="1"/>
          <p:nvPr/>
        </p:nvSpPr>
        <p:spPr>
          <a:xfrm>
            <a:off x="1277075" y="139235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700">
              <a:solidFill>
                <a:schemeClr val="dk1"/>
              </a:solidFill>
              <a:latin typeface="Bebas Neue"/>
              <a:ea typeface="Bebas Neue"/>
              <a:cs typeface="Bebas Neue"/>
              <a:sym typeface="Bebas Neue"/>
            </a:endParaRPr>
          </a:p>
        </p:txBody>
      </p:sp>
      <p:sp>
        <p:nvSpPr>
          <p:cNvPr id="1405" name="Google Shape;1405;p53"/>
          <p:cNvSpPr txBox="1"/>
          <p:nvPr/>
        </p:nvSpPr>
        <p:spPr>
          <a:xfrm>
            <a:off x="1277075" y="179310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408" name="Google Shape;1408;p53"/>
          <p:cNvSpPr/>
          <p:nvPr/>
        </p:nvSpPr>
        <p:spPr>
          <a:xfrm>
            <a:off x="3582264"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04</a:t>
            </a:r>
            <a:endParaRPr sz="2600">
              <a:solidFill>
                <a:schemeClr val="lt1"/>
              </a:solidFill>
              <a:latin typeface="Bebas Neue"/>
              <a:ea typeface="Bebas Neue"/>
              <a:cs typeface="Bebas Neue"/>
              <a:sym typeface="Bebas Neue"/>
            </a:endParaRPr>
          </a:p>
        </p:txBody>
      </p:sp>
      <p:sp>
        <p:nvSpPr>
          <p:cNvPr id="1409" name="Google Shape;1409;p53"/>
          <p:cNvSpPr/>
          <p:nvPr/>
        </p:nvSpPr>
        <p:spPr>
          <a:xfrm>
            <a:off x="4925589"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03</a:t>
            </a:r>
            <a:endParaRPr sz="2600">
              <a:solidFill>
                <a:schemeClr val="lt1"/>
              </a:solidFill>
              <a:latin typeface="Bebas Neue"/>
              <a:ea typeface="Bebas Neue"/>
              <a:cs typeface="Bebas Neue"/>
              <a:sym typeface="Bebas Neue"/>
            </a:endParaRPr>
          </a:p>
        </p:txBody>
      </p:sp>
      <p:sp>
        <p:nvSpPr>
          <p:cNvPr id="1410" name="Google Shape;1410;p53"/>
          <p:cNvSpPr/>
          <p:nvPr/>
        </p:nvSpPr>
        <p:spPr>
          <a:xfrm>
            <a:off x="3582264"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05</a:t>
            </a:r>
            <a:endParaRPr sz="2600">
              <a:solidFill>
                <a:schemeClr val="lt1"/>
              </a:solidFill>
              <a:latin typeface="Bebas Neue"/>
              <a:ea typeface="Bebas Neue"/>
              <a:cs typeface="Bebas Neue"/>
              <a:sym typeface="Bebas Neue"/>
            </a:endParaRPr>
          </a:p>
        </p:txBody>
      </p:sp>
      <p:sp>
        <p:nvSpPr>
          <p:cNvPr id="1411" name="Google Shape;1411;p53"/>
          <p:cNvSpPr/>
          <p:nvPr/>
        </p:nvSpPr>
        <p:spPr>
          <a:xfrm>
            <a:off x="4925589"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06</a:t>
            </a:r>
            <a:endParaRPr sz="2600">
              <a:solidFill>
                <a:schemeClr val="lt1"/>
              </a:solidFill>
              <a:latin typeface="Bebas Neue"/>
              <a:ea typeface="Bebas Neue"/>
              <a:cs typeface="Bebas Neue"/>
              <a:sym typeface="Bebas Neue"/>
            </a:endParaRPr>
          </a:p>
        </p:txBody>
      </p:sp>
      <p:sp>
        <p:nvSpPr>
          <p:cNvPr id="1412" name="Google Shape;1412;p53"/>
          <p:cNvSpPr txBox="1"/>
          <p:nvPr/>
        </p:nvSpPr>
        <p:spPr>
          <a:xfrm>
            <a:off x="1277075" y="2493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413" name="Google Shape;1413;p53"/>
          <p:cNvSpPr txBox="1"/>
          <p:nvPr/>
        </p:nvSpPr>
        <p:spPr>
          <a:xfrm>
            <a:off x="1277075" y="28944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414" name="Google Shape;1414;p53"/>
          <p:cNvSpPr txBox="1"/>
          <p:nvPr/>
        </p:nvSpPr>
        <p:spPr>
          <a:xfrm>
            <a:off x="1277075" y="36149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415" name="Google Shape;1415;p53"/>
          <p:cNvSpPr txBox="1"/>
          <p:nvPr/>
        </p:nvSpPr>
        <p:spPr>
          <a:xfrm>
            <a:off x="1277075" y="4015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416" name="Google Shape;1416;p53"/>
          <p:cNvSpPr txBox="1"/>
          <p:nvPr/>
        </p:nvSpPr>
        <p:spPr>
          <a:xfrm>
            <a:off x="5788400" y="139235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solidFill>
                <a:schemeClr val="dk1"/>
              </a:solidFill>
              <a:latin typeface="Bebas Neue"/>
              <a:ea typeface="Bebas Neue"/>
              <a:cs typeface="Bebas Neue"/>
              <a:sym typeface="Bebas Neue"/>
            </a:endParaRPr>
          </a:p>
        </p:txBody>
      </p:sp>
      <p:sp>
        <p:nvSpPr>
          <p:cNvPr id="1417" name="Google Shape;1417;p53"/>
          <p:cNvSpPr txBox="1"/>
          <p:nvPr/>
        </p:nvSpPr>
        <p:spPr>
          <a:xfrm>
            <a:off x="5788400" y="179310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418" name="Google Shape;1418;p53"/>
          <p:cNvSpPr txBox="1"/>
          <p:nvPr/>
        </p:nvSpPr>
        <p:spPr>
          <a:xfrm>
            <a:off x="5788400" y="2493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419" name="Google Shape;1419;p53"/>
          <p:cNvSpPr txBox="1"/>
          <p:nvPr/>
        </p:nvSpPr>
        <p:spPr>
          <a:xfrm>
            <a:off x="5788400" y="28944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Jupiter is the biggest planet of them all</a:t>
            </a:r>
            <a:endParaRPr>
              <a:solidFill>
                <a:schemeClr val="dk1"/>
              </a:solidFill>
              <a:latin typeface="Arimo"/>
              <a:ea typeface="Arimo"/>
              <a:cs typeface="Arimo"/>
              <a:sym typeface="Arimo"/>
            </a:endParaRPr>
          </a:p>
        </p:txBody>
      </p:sp>
      <p:sp>
        <p:nvSpPr>
          <p:cNvPr id="1420" name="Google Shape;1420;p53"/>
          <p:cNvSpPr txBox="1"/>
          <p:nvPr/>
        </p:nvSpPr>
        <p:spPr>
          <a:xfrm>
            <a:off x="5788400" y="36149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421" name="Google Shape;1421;p53"/>
          <p:cNvSpPr txBox="1"/>
          <p:nvPr/>
        </p:nvSpPr>
        <p:spPr>
          <a:xfrm>
            <a:off x="5788400" y="4015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composed of hydrogen and helium</a:t>
            </a:r>
            <a:endParaRPr>
              <a:solidFill>
                <a:schemeClr val="dk1"/>
              </a:solidFill>
              <a:latin typeface="Arimo"/>
              <a:ea typeface="Arimo"/>
              <a:cs typeface="Arimo"/>
              <a:sym typeface="Arimo"/>
            </a:endParaRPr>
          </a:p>
        </p:txBody>
      </p:sp>
      <p:sp>
        <p:nvSpPr>
          <p:cNvPr id="1422" name="Google Shape;1422;p53"/>
          <p:cNvSpPr/>
          <p:nvPr/>
        </p:nvSpPr>
        <p:spPr>
          <a:xfrm rot="10800000">
            <a:off x="5111267" y="21907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rot="5400000">
            <a:off x="4439605" y="3837741"/>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rot="10800000">
            <a:off x="3767942" y="33020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rot="-5400000">
            <a:off x="4439605" y="2782178"/>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429" name="Google Shape;1429;p5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430" name="Google Shape;1430;p5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431" name="Google Shape;1431;p53"/>
          <p:cNvGrpSpPr/>
          <p:nvPr/>
        </p:nvGrpSpPr>
        <p:grpSpPr>
          <a:xfrm>
            <a:off x="706038" y="312972"/>
            <a:ext cx="140222" cy="140409"/>
            <a:chOff x="2741000" y="199475"/>
            <a:chExt cx="191953" cy="192210"/>
          </a:xfrm>
        </p:grpSpPr>
        <p:sp>
          <p:nvSpPr>
            <p:cNvPr id="1432" name="Google Shape;1432;p5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5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Content Placeholder 4">
            <a:extLst>
              <a:ext uri="{FF2B5EF4-FFF2-40B4-BE49-F238E27FC236}">
                <a16:creationId xmlns="" xmlns:a16="http://schemas.microsoft.com/office/drawing/2014/main" id="{C25C8C2B-C3EE-866D-B279-AED187E3303F}"/>
              </a:ext>
            </a:extLst>
          </p:cNvPr>
          <p:cNvPicPr>
            <a:picLocks noChangeAspect="1"/>
          </p:cNvPicPr>
          <p:nvPr/>
        </p:nvPicPr>
        <p:blipFill>
          <a:blip r:embed="rId7"/>
          <a:stretch>
            <a:fillRect/>
          </a:stretch>
        </p:blipFill>
        <p:spPr>
          <a:xfrm>
            <a:off x="1000100" y="1714494"/>
            <a:ext cx="7215238" cy="285752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p>
            <a:pPr lvl="0" indent="-304800">
              <a:buFont typeface="+mj-lt"/>
              <a:buAutoNum type="alphaUcPeriod"/>
            </a:pPr>
            <a:r>
              <a:rPr lang="en-US" sz="1400" dirty="0"/>
              <a:t>Data related to the projects/deals won or lost.</a:t>
            </a:r>
          </a:p>
          <a:p>
            <a:pPr lvl="0" indent="-304800">
              <a:buFont typeface="+mj-lt"/>
              <a:buAutoNum type="alphaUcPeriod"/>
            </a:pPr>
            <a:endParaRPr lang="en-US" sz="1400" dirty="0"/>
          </a:p>
          <a:p>
            <a:pPr lvl="0" indent="-304800">
              <a:buFont typeface="+mj-lt"/>
              <a:buAutoNum type="alphaUcPeriod"/>
            </a:pPr>
            <a:r>
              <a:rPr lang="en-US" sz="1400" dirty="0"/>
              <a:t> Data contains the project category, price and sector from 2011 to 2018 .</a:t>
            </a:r>
          </a:p>
          <a:p>
            <a:pPr lvl="0" indent="-304800">
              <a:buFont typeface="+mj-lt"/>
              <a:buAutoNum type="alphaUcPeriod"/>
            </a:pPr>
            <a:endParaRPr lang="en-US" sz="1400" dirty="0"/>
          </a:p>
          <a:p>
            <a:pPr lvl="0" indent="-304800">
              <a:buFont typeface="+mj-lt"/>
              <a:buAutoNum type="alphaUcPeriod"/>
            </a:pPr>
            <a:r>
              <a:rPr lang="en-US" sz="1400" dirty="0"/>
              <a:t>Based on the data available build a model to predict the bidding outcome. This will help the organization decide whether the bid manager and his team should invest their effort working for the win.</a:t>
            </a:r>
          </a:p>
          <a:p>
            <a:pPr lvl="0" indent="-304800">
              <a:buFont typeface="+mj-lt"/>
              <a:buAutoNum type="alphaUcPeriod"/>
            </a:pPr>
            <a:endParaRPr lang="en-US" sz="1400" dirty="0"/>
          </a:p>
          <a:p>
            <a:pPr lvl="0" indent="-304800">
              <a:buFont typeface="+mj-lt"/>
              <a:buAutoNum type="alphaUcPeriod"/>
            </a:pPr>
            <a:r>
              <a:rPr lang="en-US" sz="1400" dirty="0"/>
              <a:t>By predicting the probability of winning a deal, the engagement teams can prioritize the pipeline of opportunities to staff the most attractive options first. With the probability of winning known in advance, deal engagement manager can ensure that for the most profitable deals there are resources available.</a:t>
            </a:r>
          </a:p>
          <a:p>
            <a:pPr lvl="0" indent="-304800">
              <a:buFont typeface="+mj-lt"/>
              <a:buAutoNum type="alphaUcPeriod"/>
            </a:pPr>
            <a:endParaRPr lang="en-US" sz="1800" dirty="0"/>
          </a:p>
          <a:p>
            <a:pPr lvl="0" indent="-304800">
              <a:buFont typeface="+mj-lt"/>
              <a:buAutoNum type="alphaUcPeriod"/>
            </a:pPr>
            <a:endParaRPr lang="en" sz="1800" dirty="0"/>
          </a:p>
        </p:txBody>
      </p:sp>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THE PROBLEM</a:t>
            </a:r>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337" name="Google Shape;337;p3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338" name="Google Shape;338;p35">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6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884" name="Google Shape;1884;p61"/>
          <p:cNvSpPr/>
          <p:nvPr/>
        </p:nvSpPr>
        <p:spPr>
          <a:xfrm>
            <a:off x="8501090" y="50004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1"/>
          <p:cNvSpPr/>
          <p:nvPr/>
        </p:nvSpPr>
        <p:spPr>
          <a:xfrm rot="-1685758">
            <a:off x="5847166" y="11045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890" name="Google Shape;1890;p6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892" name="Google Shape;1892;p61"/>
          <p:cNvGrpSpPr/>
          <p:nvPr/>
        </p:nvGrpSpPr>
        <p:grpSpPr>
          <a:xfrm>
            <a:off x="706038" y="312972"/>
            <a:ext cx="140222" cy="140409"/>
            <a:chOff x="2741000" y="199475"/>
            <a:chExt cx="191953" cy="192210"/>
          </a:xfrm>
        </p:grpSpPr>
        <p:sp>
          <p:nvSpPr>
            <p:cNvPr id="1893" name="Google Shape;1893;p6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2" name="Google Shape;1902;p61">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Title 26"/>
          <p:cNvSpPr>
            <a:spLocks noGrp="1"/>
          </p:cNvSpPr>
          <p:nvPr>
            <p:ph type="title"/>
          </p:nvPr>
        </p:nvSpPr>
        <p:spPr/>
        <p:txBody>
          <a:bodyPr/>
          <a:lstStyle/>
          <a:p>
            <a:r>
              <a:rPr lang="en-US" sz="2400" dirty="0"/>
              <a:t>OBJECTIVE 2 : Build a ML model to predict the probability of win/loss for bidding activities for a potential client</a:t>
            </a:r>
          </a:p>
        </p:txBody>
      </p:sp>
      <p:sp>
        <p:nvSpPr>
          <p:cNvPr id="21" name="Rectangle 20"/>
          <p:cNvSpPr/>
          <p:nvPr/>
        </p:nvSpPr>
        <p:spPr>
          <a:xfrm>
            <a:off x="1071539" y="2071684"/>
            <a:ext cx="1714511" cy="738664"/>
          </a:xfrm>
          <a:prstGeom prst="rect">
            <a:avLst/>
          </a:prstGeom>
        </p:spPr>
        <p:txBody>
          <a:bodyPr wrap="square">
            <a:spAutoFit/>
          </a:bodyPr>
          <a:lstStyle/>
          <a:p>
            <a:r>
              <a:rPr lang="en-US" b="1" dirty="0">
                <a:solidFill>
                  <a:schemeClr val="tx1"/>
                </a:solidFill>
              </a:rPr>
              <a:t>WE DROP  DEAL  DATE FROM THE DATASET.</a:t>
            </a:r>
          </a:p>
        </p:txBody>
      </p:sp>
      <p:pic>
        <p:nvPicPr>
          <p:cNvPr id="22" name="Picture 2"/>
          <p:cNvPicPr>
            <a:picLocks noChangeAspect="1" noChangeArrowheads="1"/>
          </p:cNvPicPr>
          <p:nvPr/>
        </p:nvPicPr>
        <p:blipFill>
          <a:blip r:embed="rId6"/>
          <a:srcRect/>
          <a:stretch>
            <a:fillRect/>
          </a:stretch>
        </p:blipFill>
        <p:spPr bwMode="auto">
          <a:xfrm>
            <a:off x="2714612" y="1500180"/>
            <a:ext cx="5786478" cy="3000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52" name="Google Shape;1952;p63"/>
          <p:cNvSpPr txBox="1">
            <a:spLocks noGrp="1"/>
          </p:cNvSpPr>
          <p:nvPr>
            <p:ph type="subTitle" idx="1"/>
          </p:nvPr>
        </p:nvSpPr>
        <p:spPr>
          <a:xfrm>
            <a:off x="1011250" y="1643056"/>
            <a:ext cx="3060684" cy="15716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 WHAT IS PEARSON CORRELATION ? </a:t>
            </a:r>
          </a:p>
          <a:p>
            <a:pPr marL="0" lvl="0" indent="0"/>
            <a:endParaRPr lang="en-US" dirty="0"/>
          </a:p>
          <a:p>
            <a:pPr marL="0" lvl="0" indent="0"/>
            <a:r>
              <a:rPr lang="en-US" b="1" dirty="0">
                <a:latin typeface="Bahnschrift Light SemiCondensed" pitchFamily="34" charset="0"/>
              </a:rPr>
              <a:t>It is the ratio between the </a:t>
            </a:r>
            <a:r>
              <a:rPr lang="en-US" b="1" dirty="0">
                <a:latin typeface="Bahnschrift Light SemiCondensed" pitchFamily="34" charset="0"/>
                <a:hlinkClick r:id="rId3" tooltip="Covariance"/>
              </a:rPr>
              <a:t>covariance</a:t>
            </a:r>
            <a:r>
              <a:rPr lang="en-US" b="1" dirty="0">
                <a:latin typeface="Bahnschrift Light SemiCondensed" pitchFamily="34" charset="0"/>
              </a:rPr>
              <a:t> of two variables and the product of their </a:t>
            </a:r>
            <a:r>
              <a:rPr lang="en-US" b="1" dirty="0">
                <a:latin typeface="Bahnschrift Light SemiCondensed" pitchFamily="34" charset="0"/>
                <a:hlinkClick r:id="rId4" tooltip="Standard deviation"/>
              </a:rPr>
              <a:t>standard deviations</a:t>
            </a:r>
            <a:r>
              <a:rPr lang="en-US" b="1" dirty="0">
                <a:latin typeface="Bahnschrift Light SemiCondensed" pitchFamily="34" charset="0"/>
              </a:rPr>
              <a:t>; thus, it is essentially a normalized measurement of the covariance, such that the result always has a value between −1 and 1.</a:t>
            </a:r>
            <a:endParaRPr b="1">
              <a:latin typeface="Bahnschrift Light SemiCondensed" pitchFamily="34" charset="0"/>
            </a:endParaRPr>
          </a:p>
        </p:txBody>
      </p:sp>
      <p:sp>
        <p:nvSpPr>
          <p:cNvPr id="1953" name="Google Shape;1953;p63"/>
          <p:cNvSpPr txBox="1">
            <a:spLocks noGrp="1"/>
          </p:cNvSpPr>
          <p:nvPr>
            <p:ph type="title"/>
          </p:nvPr>
        </p:nvSpPr>
        <p:spPr>
          <a:xfrm>
            <a:off x="1011250" y="642924"/>
            <a:ext cx="3274998" cy="18432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  to  check  correlation  we use  pearson  correlation </a:t>
            </a:r>
            <a:endParaRPr sz="2400"/>
          </a:p>
        </p:txBody>
      </p:sp>
      <p:cxnSp>
        <p:nvCxnSpPr>
          <p:cNvPr id="1954" name="Google Shape;1954;p63"/>
          <p:cNvCxnSpPr/>
          <p:nvPr/>
        </p:nvCxnSpPr>
        <p:spPr>
          <a:xfrm>
            <a:off x="928662" y="1500180"/>
            <a:ext cx="3214710" cy="1588"/>
          </a:xfrm>
          <a:prstGeom prst="straightConnector1">
            <a:avLst/>
          </a:prstGeom>
          <a:noFill/>
          <a:ln w="9525" cap="flat" cmpd="sng">
            <a:solidFill>
              <a:schemeClr val="dk1"/>
            </a:solidFill>
            <a:prstDash val="solid"/>
            <a:round/>
            <a:headEnd type="none" w="med" len="med"/>
            <a:tailEnd type="none" w="med" len="med"/>
          </a:ln>
        </p:spPr>
      </p:cxnSp>
      <p:pic>
        <p:nvPicPr>
          <p:cNvPr id="1955" name="Google Shape;1955;p63"/>
          <p:cNvPicPr preferRelativeResize="0"/>
          <p:nvPr/>
        </p:nvPicPr>
        <p:blipFill rotWithShape="1">
          <a:blip r:embed="rId5">
            <a:alphaModFix/>
          </a:blip>
          <a:srcRect l="2326" r="2317"/>
          <a:stretch/>
        </p:blipFill>
        <p:spPr>
          <a:xfrm>
            <a:off x="4979058" y="1403199"/>
            <a:ext cx="3021727" cy="1782576"/>
          </a:xfrm>
          <a:prstGeom prst="rect">
            <a:avLst/>
          </a:prstGeom>
          <a:noFill/>
          <a:ln>
            <a:noFill/>
          </a:ln>
        </p:spPr>
      </p:pic>
      <p:sp>
        <p:nvSpPr>
          <p:cNvPr id="1956" name="Google Shape;1956;p63"/>
          <p:cNvSpPr/>
          <p:nvPr/>
        </p:nvSpPr>
        <p:spPr>
          <a:xfrm>
            <a:off x="4849900" y="1275200"/>
            <a:ext cx="3282852" cy="2593085"/>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1787488" y="39768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6"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980" name="Google Shape;1980;p63">
            <a:hlinkClick r:id="rId7"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1981" name="Google Shape;1981;p63">
            <a:hlinkClick r:id="rId8"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2008" name="Google Shape;2008;p6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024" name="Google Shape;2024;p6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025" name="Google Shape;2025;p6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2027" name="Google Shape;2027;p64"/>
          <p:cNvGrpSpPr/>
          <p:nvPr/>
        </p:nvGrpSpPr>
        <p:grpSpPr>
          <a:xfrm>
            <a:off x="706038" y="312972"/>
            <a:ext cx="140222" cy="140409"/>
            <a:chOff x="2741000" y="199475"/>
            <a:chExt cx="191953" cy="192210"/>
          </a:xfrm>
        </p:grpSpPr>
        <p:sp>
          <p:nvSpPr>
            <p:cNvPr id="2028" name="Google Shape;2028;p6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64">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itle 42"/>
          <p:cNvSpPr>
            <a:spLocks noGrp="1"/>
          </p:cNvSpPr>
          <p:nvPr>
            <p:ph type="title"/>
          </p:nvPr>
        </p:nvSpPr>
        <p:spPr>
          <a:xfrm>
            <a:off x="0" y="642924"/>
            <a:ext cx="6429388" cy="1843226"/>
          </a:xfrm>
        </p:spPr>
        <p:txBody>
          <a:bodyPr/>
          <a:lstStyle/>
          <a:p>
            <a:r>
              <a:rPr lang="en-US" dirty="0"/>
              <a:t>CHECKING  CORRELATION </a:t>
            </a:r>
          </a:p>
        </p:txBody>
      </p:sp>
      <p:pic>
        <p:nvPicPr>
          <p:cNvPr id="2051" name="Picture 3"/>
          <p:cNvPicPr>
            <a:picLocks noChangeAspect="1" noChangeArrowheads="1"/>
          </p:cNvPicPr>
          <p:nvPr/>
        </p:nvPicPr>
        <p:blipFill>
          <a:blip r:embed="rId6"/>
          <a:srcRect/>
          <a:stretch>
            <a:fillRect/>
          </a:stretch>
        </p:blipFill>
        <p:spPr bwMode="auto">
          <a:xfrm>
            <a:off x="714348" y="1500180"/>
            <a:ext cx="7745413" cy="29067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50" name="Google Shape;2050;p65"/>
          <p:cNvSpPr txBox="1">
            <a:spLocks noGrp="1"/>
          </p:cNvSpPr>
          <p:nvPr>
            <p:ph type="title"/>
          </p:nvPr>
        </p:nvSpPr>
        <p:spPr>
          <a:xfrm>
            <a:off x="1071538" y="571486"/>
            <a:ext cx="6715172" cy="18432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HEAT MAP FOR CORRELATION </a:t>
            </a:r>
            <a:endParaRPr sz="2400"/>
          </a:p>
        </p:txBody>
      </p:sp>
      <p:sp>
        <p:nvSpPr>
          <p:cNvPr id="2052" name="Google Shape;2052;p6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055" name="Google Shape;2055;p65"/>
          <p:cNvSpPr/>
          <p:nvPr/>
        </p:nvSpPr>
        <p:spPr>
          <a:xfrm>
            <a:off x="7692088" y="4202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rot="-1685758">
            <a:off x="4233478" y="13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5637301" y="40725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079" name="Google Shape;2079;p6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080" name="Google Shape;2080;p65">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6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Content Placeholder 4">
            <a:extLst>
              <a:ext uri="{FF2B5EF4-FFF2-40B4-BE49-F238E27FC236}">
                <a16:creationId xmlns="" xmlns:a16="http://schemas.microsoft.com/office/drawing/2014/main" id="{199771B0-FBBB-2D82-7D44-6C55C1D97454}"/>
              </a:ext>
            </a:extLst>
          </p:cNvPr>
          <p:cNvPicPr>
            <a:picLocks noChangeAspect="1"/>
          </p:cNvPicPr>
          <p:nvPr/>
        </p:nvPicPr>
        <p:blipFill>
          <a:blip r:embed="rId7"/>
          <a:stretch>
            <a:fillRect/>
          </a:stretch>
        </p:blipFill>
        <p:spPr>
          <a:xfrm>
            <a:off x="3000364" y="1428742"/>
            <a:ext cx="642942" cy="3714758"/>
          </a:xfrm>
          <a:prstGeom prst="rect">
            <a:avLst/>
          </a:prstGeom>
          <a:noFill/>
          <a:ln>
            <a:noFill/>
          </a:ln>
        </p:spPr>
      </p:pic>
      <p:pic>
        <p:nvPicPr>
          <p:cNvPr id="1026" name="Picture 2"/>
          <p:cNvPicPr>
            <a:picLocks noChangeAspect="1" noChangeArrowheads="1"/>
          </p:cNvPicPr>
          <p:nvPr/>
        </p:nvPicPr>
        <p:blipFill>
          <a:blip r:embed="rId8"/>
          <a:srcRect/>
          <a:stretch>
            <a:fillRect/>
          </a:stretch>
        </p:blipFill>
        <p:spPr bwMode="auto">
          <a:xfrm>
            <a:off x="642910" y="1000114"/>
            <a:ext cx="7786742" cy="4029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14300" y="1000114"/>
            <a:ext cx="8429700" cy="3604411"/>
          </a:xfrm>
        </p:spPr>
        <p:txBody>
          <a:bodyPr/>
          <a:lstStyle/>
          <a:p>
            <a:pPr>
              <a:buNone/>
            </a:pPr>
            <a:r>
              <a:rPr lang="en-US" sz="1600" b="1" dirty="0"/>
              <a:t>It is the process of replacing a categorical value with the mean of the target</a:t>
            </a:r>
          </a:p>
          <a:p>
            <a:pPr>
              <a:buNone/>
            </a:pPr>
            <a:r>
              <a:rPr lang="en-US" sz="1600" b="1" dirty="0"/>
              <a:t>variable.</a:t>
            </a:r>
          </a:p>
          <a:p>
            <a:pPr>
              <a:buNone/>
            </a:pPr>
            <a:endParaRPr lang="en-US" sz="1600" b="1" dirty="0"/>
          </a:p>
        </p:txBody>
      </p:sp>
      <p:sp>
        <p:nvSpPr>
          <p:cNvPr id="3" name="Title 2"/>
          <p:cNvSpPr>
            <a:spLocks noGrp="1"/>
          </p:cNvSpPr>
          <p:nvPr>
            <p:ph type="title"/>
          </p:nvPr>
        </p:nvSpPr>
        <p:spPr>
          <a:xfrm>
            <a:off x="714348" y="571486"/>
            <a:ext cx="7715400" cy="428628"/>
          </a:xfrm>
        </p:spPr>
        <p:txBody>
          <a:bodyPr/>
          <a:lstStyle/>
          <a:p>
            <a:r>
              <a:rPr lang="en-US" sz="2800" dirty="0"/>
              <a:t>Target  encoding  </a:t>
            </a:r>
          </a:p>
        </p:txBody>
      </p:sp>
      <p:pic>
        <p:nvPicPr>
          <p:cNvPr id="7170" name="Picture 2"/>
          <p:cNvPicPr>
            <a:picLocks noChangeAspect="1" noChangeArrowheads="1"/>
          </p:cNvPicPr>
          <p:nvPr/>
        </p:nvPicPr>
        <p:blipFill>
          <a:blip r:embed="rId2"/>
          <a:srcRect/>
          <a:stretch>
            <a:fillRect/>
          </a:stretch>
        </p:blipFill>
        <p:spPr bwMode="auto">
          <a:xfrm>
            <a:off x="1928794" y="1500180"/>
            <a:ext cx="6500858" cy="30718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642924"/>
            <a:ext cx="8072494" cy="1071570"/>
          </a:xfrm>
        </p:spPr>
        <p:txBody>
          <a:bodyPr/>
          <a:lstStyle/>
          <a:p>
            <a:r>
              <a:rPr lang="en-US" sz="2000" dirty="0">
                <a:solidFill>
                  <a:schemeClr val="tx1"/>
                </a:solidFill>
              </a:rPr>
              <a:t>From  this  bar  plot  we  conclude  that  there  are  approximately  6000  lost  deals  and  3500  win  deals  present  in  the  given  dataset.</a:t>
            </a:r>
            <a:r>
              <a:rPr lang="en-US" sz="2800" dirty="0">
                <a:solidFill>
                  <a:schemeClr val="tx1"/>
                </a:solidFill>
              </a:rPr>
              <a:t/>
            </a:r>
            <a:br>
              <a:rPr lang="en-US" sz="2800" dirty="0">
                <a:solidFill>
                  <a:schemeClr val="tx1"/>
                </a:solidFill>
              </a:rPr>
            </a:br>
            <a:endParaRPr lang="en-US" sz="2800" dirty="0"/>
          </a:p>
        </p:txBody>
      </p:sp>
      <p:pic>
        <p:nvPicPr>
          <p:cNvPr id="4" name="Content Placeholder 4">
            <a:extLst>
              <a:ext uri="{FF2B5EF4-FFF2-40B4-BE49-F238E27FC236}">
                <a16:creationId xmlns="" xmlns:a16="http://schemas.microsoft.com/office/drawing/2014/main" id="{809FFEB1-514D-5093-7EC0-0E6F1B31BD5C}"/>
              </a:ext>
            </a:extLst>
          </p:cNvPr>
          <p:cNvPicPr>
            <a:picLocks noChangeAspect="1"/>
          </p:cNvPicPr>
          <p:nvPr/>
        </p:nvPicPr>
        <p:blipFill>
          <a:blip r:embed="rId2"/>
          <a:stretch>
            <a:fillRect/>
          </a:stretch>
        </p:blipFill>
        <p:spPr>
          <a:xfrm>
            <a:off x="1857356" y="1214428"/>
            <a:ext cx="5214974" cy="3357586"/>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0800000" flipV="1">
            <a:off x="714300" y="428609"/>
            <a:ext cx="7858228" cy="45719"/>
          </a:xfrm>
        </p:spPr>
        <p:txBody>
          <a:bodyPr/>
          <a:lstStyle/>
          <a:p>
            <a:r>
              <a:rPr lang="en-US" sz="2400" dirty="0"/>
              <a:t>Now  we  check  imbalanced   data  in  given  dataset</a:t>
            </a:r>
          </a:p>
        </p:txBody>
      </p:sp>
      <p:sp>
        <p:nvSpPr>
          <p:cNvPr id="3" name="Subtitle 2"/>
          <p:cNvSpPr>
            <a:spLocks noGrp="1"/>
          </p:cNvSpPr>
          <p:nvPr>
            <p:ph type="subTitle" idx="1"/>
          </p:nvPr>
        </p:nvSpPr>
        <p:spPr>
          <a:xfrm flipH="1">
            <a:off x="4667962" y="3464766"/>
            <a:ext cx="1261359" cy="321429"/>
          </a:xfrm>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14348" y="714362"/>
            <a:ext cx="7715304" cy="42862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357172"/>
            <a:ext cx="7429600" cy="785818"/>
          </a:xfrm>
        </p:spPr>
        <p:txBody>
          <a:bodyPr/>
          <a:lstStyle/>
          <a:p>
            <a:r>
              <a:rPr lang="en-US" sz="2800" dirty="0"/>
              <a:t>Next step is over sampling to balance the target variable </a:t>
            </a:r>
          </a:p>
        </p:txBody>
      </p:sp>
      <p:sp>
        <p:nvSpPr>
          <p:cNvPr id="3" name="Subtitle 2"/>
          <p:cNvSpPr>
            <a:spLocks noGrp="1"/>
          </p:cNvSpPr>
          <p:nvPr>
            <p:ph type="subTitle" idx="1"/>
          </p:nvPr>
        </p:nvSpPr>
        <p:spPr/>
        <p:txBody>
          <a:bodyPr/>
          <a:lstStyle/>
          <a:p>
            <a:endParaRPr lang="en-US" dirty="0"/>
          </a:p>
        </p:txBody>
      </p:sp>
      <p:pic>
        <p:nvPicPr>
          <p:cNvPr id="6147" name="Picture 3"/>
          <p:cNvPicPr>
            <a:picLocks noChangeAspect="1" noChangeArrowheads="1"/>
          </p:cNvPicPr>
          <p:nvPr/>
        </p:nvPicPr>
        <p:blipFill>
          <a:blip r:embed="rId2"/>
          <a:srcRect/>
          <a:stretch>
            <a:fillRect/>
          </a:stretch>
        </p:blipFill>
        <p:spPr bwMode="auto">
          <a:xfrm>
            <a:off x="500034" y="1142990"/>
            <a:ext cx="4643470" cy="3364816"/>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5276850" y="1000114"/>
            <a:ext cx="3724306" cy="1057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000100" y="1928808"/>
            <a:ext cx="6929486" cy="2357454"/>
          </a:xfrm>
          <a:prstGeom prst="rect">
            <a:avLst/>
          </a:prstGeom>
          <a:noFill/>
          <a:ln w="9525">
            <a:noFill/>
            <a:miter lim="800000"/>
            <a:headEnd/>
            <a:tailEnd/>
          </a:ln>
          <a:effectLst/>
        </p:spPr>
      </p:pic>
      <p:sp>
        <p:nvSpPr>
          <p:cNvPr id="5" name="TextBox 4"/>
          <p:cNvSpPr txBox="1"/>
          <p:nvPr/>
        </p:nvSpPr>
        <p:spPr>
          <a:xfrm>
            <a:off x="1214414" y="642924"/>
            <a:ext cx="6786610" cy="954107"/>
          </a:xfrm>
          <a:prstGeom prst="rect">
            <a:avLst/>
          </a:prstGeom>
          <a:noFill/>
        </p:spPr>
        <p:txBody>
          <a:bodyPr wrap="square" rtlCol="0">
            <a:spAutoFit/>
          </a:bodyPr>
          <a:lstStyle/>
          <a:p>
            <a:r>
              <a:rPr lang="en-US" sz="2800" dirty="0">
                <a:solidFill>
                  <a:schemeClr val="tx1"/>
                </a:solidFill>
              </a:rPr>
              <a:t>This is the final dataset that we are going to use to create the models </a:t>
            </a:r>
            <a:r>
              <a:rPr lang="en-US" dirty="0"/>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571486"/>
            <a:ext cx="5007300" cy="642942"/>
          </a:xfrm>
        </p:spPr>
        <p:txBody>
          <a:bodyPr/>
          <a:lstStyle/>
          <a:p>
            <a:r>
              <a:rPr lang="en-US" sz="3200" dirty="0"/>
              <a:t>Model  selection  criteria </a:t>
            </a:r>
          </a:p>
        </p:txBody>
      </p:sp>
      <p:sp>
        <p:nvSpPr>
          <p:cNvPr id="3" name="Subtitle 2"/>
          <p:cNvSpPr>
            <a:spLocks noGrp="1"/>
          </p:cNvSpPr>
          <p:nvPr>
            <p:ph type="subTitle" idx="1"/>
          </p:nvPr>
        </p:nvSpPr>
        <p:spPr>
          <a:xfrm>
            <a:off x="852562" y="1142990"/>
            <a:ext cx="7505651" cy="3286148"/>
          </a:xfrm>
        </p:spPr>
        <p:txBody>
          <a:bodyPr/>
          <a:lstStyle/>
          <a:p>
            <a:pPr>
              <a:buAutoNum type="arabicPeriod"/>
            </a:pPr>
            <a:r>
              <a:rPr lang="en-US" sz="1800" dirty="0"/>
              <a:t>This is a logistic regression problem so , we can use decision tree , random forest , KNN and XGBoost for this dataset.</a:t>
            </a:r>
          </a:p>
          <a:p>
            <a:pPr>
              <a:buAutoNum type="arabicPeriod"/>
            </a:pPr>
            <a:endParaRPr lang="en-US" sz="1800" dirty="0"/>
          </a:p>
          <a:p>
            <a:pPr>
              <a:buAutoNum type="arabicPeriod"/>
            </a:pPr>
            <a:r>
              <a:rPr lang="en-US" sz="1800" dirty="0"/>
              <a:t>Ensemble methods like Random Forest, Decision Tree, XGboost algorithms have shown very good results when we talk about classification. These algorithms give high accuracy at fast speed.</a:t>
            </a:r>
          </a:p>
          <a:p>
            <a:pPr>
              <a:buAutoNum type="arabicPeriod"/>
            </a:pPr>
            <a:endParaRPr lang="en-US" sz="1800" dirty="0"/>
          </a:p>
          <a:p>
            <a:pPr>
              <a:buAutoNum type="arabicPeriod"/>
            </a:pPr>
            <a:r>
              <a:rPr lang="en-US" sz="1800" dirty="0"/>
              <a:t>Because this dataset contains categorical data that’s why we used target encoding instead of label encoding or one hot encoding .</a:t>
            </a:r>
          </a:p>
          <a:p>
            <a:pPr>
              <a:buAutoNum type="arabicPeriod"/>
            </a:pPr>
            <a:endParaRPr lang="en-US" sz="1800" dirty="0"/>
          </a:p>
          <a:p>
            <a:pPr>
              <a:buAutoNum type="arabicPeriod"/>
            </a:pPr>
            <a:r>
              <a:rPr lang="en-US" sz="1800" dirty="0"/>
              <a:t>Also for hyperparameter tuning we use Random search CV because it is more faster and efficient than Grid Search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5852" y="642924"/>
            <a:ext cx="4435748" cy="642942"/>
          </a:xfrm>
        </p:spPr>
        <p:txBody>
          <a:bodyPr/>
          <a:lstStyle/>
          <a:p>
            <a:r>
              <a:rPr lang="en-US" sz="3200" dirty="0"/>
              <a:t>SYNOPSIS </a:t>
            </a:r>
          </a:p>
        </p:txBody>
      </p:sp>
      <p:sp>
        <p:nvSpPr>
          <p:cNvPr id="3" name="Subtitle 2"/>
          <p:cNvSpPr>
            <a:spLocks noGrp="1"/>
          </p:cNvSpPr>
          <p:nvPr>
            <p:ph type="subTitle" idx="1"/>
          </p:nvPr>
        </p:nvSpPr>
        <p:spPr>
          <a:xfrm>
            <a:off x="852562" y="1500180"/>
            <a:ext cx="7219899" cy="3000396"/>
          </a:xfrm>
        </p:spPr>
        <p:txBody>
          <a:bodyPr/>
          <a:lstStyle/>
          <a:p>
            <a:pPr>
              <a:buAutoNum type="arabicPeriod"/>
            </a:pPr>
            <a:r>
              <a:rPr lang="en-US" dirty="0"/>
              <a:t>In this project, based on the data provided by organization we will try to find meaningful insights and try to understand the current system. </a:t>
            </a:r>
          </a:p>
          <a:p>
            <a:pPr>
              <a:buAutoNum type="arabicPeriod"/>
            </a:pPr>
            <a:endParaRPr lang="en-US" dirty="0"/>
          </a:p>
          <a:p>
            <a:r>
              <a:rPr lang="en-US" dirty="0"/>
              <a:t>2.   Based on the understanding, we will try to create a model which will predict the win percentage for the future outcomes. </a:t>
            </a:r>
          </a:p>
          <a:p>
            <a:endParaRPr lang="en-US" dirty="0"/>
          </a:p>
          <a:p>
            <a:r>
              <a:rPr lang="en-US" dirty="0"/>
              <a:t>3.   We can use this model in the CRM system of the organization such as     Lead Squared, Sales force and try to create reports for analysis.</a:t>
            </a:r>
          </a:p>
          <a:p>
            <a:endParaRPr lang="en-US" dirty="0"/>
          </a:p>
          <a:p>
            <a:r>
              <a:rPr lang="en-US" dirty="0"/>
              <a:t>4.   This will also help us in:- </a:t>
            </a:r>
          </a:p>
          <a:p>
            <a:r>
              <a:rPr lang="en-US" dirty="0"/>
              <a:t>          Sales Management </a:t>
            </a:r>
          </a:p>
          <a:p>
            <a:r>
              <a:rPr lang="en-US" dirty="0"/>
              <a:t>          Lead Cycle </a:t>
            </a:r>
          </a:p>
          <a:p>
            <a:r>
              <a:rPr lang="en-US" dirty="0"/>
              <a:t>          Funnel Building</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66"/>
          <p:cNvSpPr txBox="1">
            <a:spLocks noGrp="1"/>
          </p:cNvSpPr>
          <p:nvPr>
            <p:ph type="title"/>
          </p:nvPr>
        </p:nvSpPr>
        <p:spPr>
          <a:xfrm>
            <a:off x="357158" y="553450"/>
            <a:ext cx="8072542" cy="605700"/>
          </a:xfrm>
          <a:prstGeom prst="rect">
            <a:avLst/>
          </a:prstGeom>
        </p:spPr>
        <p:txBody>
          <a:bodyPr spcFirstLastPara="1" wrap="square" lIns="91425" tIns="91425" rIns="91425" bIns="91425" anchor="t" anchorCtr="0">
            <a:noAutofit/>
          </a:bodyPr>
          <a:lstStyle/>
          <a:p>
            <a:r>
              <a:rPr lang="en-US" sz="2000" dirty="0">
                <a:solidFill>
                  <a:schemeClr val="tx1"/>
                </a:solidFill>
              </a:rPr>
              <a:t/>
            </a:r>
            <a:br>
              <a:rPr lang="en-US" sz="2000" dirty="0">
                <a:solidFill>
                  <a:schemeClr val="tx1"/>
                </a:solidFill>
              </a:rPr>
            </a:br>
            <a:endParaRPr sz="2000"/>
          </a:p>
        </p:txBody>
      </p:sp>
      <p:sp>
        <p:nvSpPr>
          <p:cNvPr id="2103" name="Google Shape;2103;p6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124" name="Google Shape;2124;p66"/>
          <p:cNvSpPr/>
          <p:nvPr/>
        </p:nvSpPr>
        <p:spPr>
          <a:xfrm>
            <a:off x="797127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rot="-1685758">
            <a:off x="77162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6"/>
          <p:cNvSpPr/>
          <p:nvPr/>
        </p:nvSpPr>
        <p:spPr>
          <a:xfrm>
            <a:off x="797126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6"/>
          <p:cNvSpPr/>
          <p:nvPr/>
        </p:nvSpPr>
        <p:spPr>
          <a:xfrm>
            <a:off x="8184699" y="34271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133" name="Google Shape;2133;p6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134" name="Google Shape;2134;p6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2135" name="Google Shape;2135;p66"/>
          <p:cNvGrpSpPr/>
          <p:nvPr/>
        </p:nvGrpSpPr>
        <p:grpSpPr>
          <a:xfrm>
            <a:off x="706038" y="312972"/>
            <a:ext cx="140222" cy="140409"/>
            <a:chOff x="2741000" y="199475"/>
            <a:chExt cx="191953" cy="192210"/>
          </a:xfrm>
        </p:grpSpPr>
        <p:sp>
          <p:nvSpPr>
            <p:cNvPr id="2136" name="Google Shape;2136;p6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5" name="Google Shape;2145;p6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extBox 54"/>
          <p:cNvSpPr txBox="1"/>
          <p:nvPr/>
        </p:nvSpPr>
        <p:spPr>
          <a:xfrm>
            <a:off x="1142976" y="642924"/>
            <a:ext cx="6357982" cy="400110"/>
          </a:xfrm>
          <a:prstGeom prst="rect">
            <a:avLst/>
          </a:prstGeom>
          <a:noFill/>
        </p:spPr>
        <p:txBody>
          <a:bodyPr wrap="square" rtlCol="0">
            <a:spAutoFit/>
          </a:bodyPr>
          <a:lstStyle/>
          <a:p>
            <a:r>
              <a:rPr lang="en-US" sz="2000" dirty="0">
                <a:solidFill>
                  <a:schemeClr val="tx1"/>
                </a:solidFill>
                <a:latin typeface="Bebas Neue" charset="0"/>
              </a:rPr>
              <a:t>LIBRARIES  USED  DURING  MODEL  BUILDING  ARE  AS  FOLLOWS :- </a:t>
            </a:r>
          </a:p>
        </p:txBody>
      </p:sp>
      <p:pic>
        <p:nvPicPr>
          <p:cNvPr id="4098" name="Picture 2"/>
          <p:cNvPicPr>
            <a:picLocks noChangeAspect="1" noChangeArrowheads="1"/>
          </p:cNvPicPr>
          <p:nvPr/>
        </p:nvPicPr>
        <p:blipFill>
          <a:blip r:embed="rId7"/>
          <a:srcRect/>
          <a:stretch>
            <a:fillRect/>
          </a:stretch>
        </p:blipFill>
        <p:spPr bwMode="auto">
          <a:xfrm>
            <a:off x="714348" y="1142990"/>
            <a:ext cx="7858180" cy="33575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7" name="Google Shape;2157;p6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2176" name="Google Shape;2176;p67"/>
          <p:cNvGrpSpPr/>
          <p:nvPr/>
        </p:nvGrpSpPr>
        <p:grpSpPr>
          <a:xfrm>
            <a:off x="214282" y="2428875"/>
            <a:ext cx="3071802" cy="2428891"/>
            <a:chOff x="409488" y="1216888"/>
            <a:chExt cx="3852862" cy="3088658"/>
          </a:xfrm>
        </p:grpSpPr>
        <p:sp>
          <p:nvSpPr>
            <p:cNvPr id="2177" name="Google Shape;2177;p67"/>
            <p:cNvSpPr/>
            <p:nvPr/>
          </p:nvSpPr>
          <p:spPr>
            <a:xfrm>
              <a:off x="706058" y="266919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47025" y="1216888"/>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9" name="Google Shape;2179;p67"/>
            <p:cNvGrpSpPr/>
            <p:nvPr/>
          </p:nvGrpSpPr>
          <p:grpSpPr>
            <a:xfrm>
              <a:off x="409488" y="1400209"/>
              <a:ext cx="3852856" cy="2905337"/>
              <a:chOff x="4021063" y="1095259"/>
              <a:chExt cx="3852856" cy="2905337"/>
            </a:xfrm>
          </p:grpSpPr>
          <p:sp>
            <p:nvSpPr>
              <p:cNvPr id="2180" name="Google Shape;2180;p67"/>
              <p:cNvSpPr/>
              <p:nvPr/>
            </p:nvSpPr>
            <p:spPr>
              <a:xfrm rot="8100000">
                <a:off x="5208370" y="3036140"/>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rot="7198710">
                <a:off x="5377611" y="1283939"/>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67"/>
              <p:cNvGrpSpPr/>
              <p:nvPr/>
            </p:nvGrpSpPr>
            <p:grpSpPr>
              <a:xfrm rot="582716" flipH="1">
                <a:off x="6170759" y="1095259"/>
                <a:ext cx="1043083" cy="1488448"/>
                <a:chOff x="910475" y="761863"/>
                <a:chExt cx="1043050" cy="1488400"/>
              </a:xfrm>
            </p:grpSpPr>
            <p:sp>
              <p:nvSpPr>
                <p:cNvPr id="2184" name="Google Shape;2184;p6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67"/>
              <p:cNvGrpSpPr/>
              <p:nvPr/>
            </p:nvGrpSpPr>
            <p:grpSpPr>
              <a:xfrm>
                <a:off x="6784900" y="1896663"/>
                <a:ext cx="875600" cy="1088925"/>
                <a:chOff x="5962175" y="478150"/>
                <a:chExt cx="875600" cy="1088925"/>
              </a:xfrm>
            </p:grpSpPr>
            <p:sp>
              <p:nvSpPr>
                <p:cNvPr id="2196" name="Google Shape;2196;p6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7"/>
              <p:cNvSpPr/>
              <p:nvPr/>
            </p:nvSpPr>
            <p:spPr>
              <a:xfrm>
                <a:off x="4420101" y="1117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7660488" y="14904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7168775" y="33396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rot="-1685758">
                <a:off x="4338466" y="3096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261526" y="35580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021063" y="26610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rot="7201932">
                <a:off x="6345687" y="31829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8" name="Google Shape;2208;p67"/>
              <p:cNvGrpSpPr/>
              <p:nvPr/>
            </p:nvGrpSpPr>
            <p:grpSpPr>
              <a:xfrm>
                <a:off x="4523787" y="1543335"/>
                <a:ext cx="2338579" cy="2014768"/>
                <a:chOff x="4546896" y="1377977"/>
                <a:chExt cx="2655063" cy="2287430"/>
              </a:xfrm>
            </p:grpSpPr>
            <p:sp>
              <p:nvSpPr>
                <p:cNvPr id="2209" name="Google Shape;2209;p6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67"/>
              <p:cNvGrpSpPr/>
              <p:nvPr/>
            </p:nvGrpSpPr>
            <p:grpSpPr>
              <a:xfrm>
                <a:off x="4388225" y="1476850"/>
                <a:ext cx="621130" cy="624971"/>
                <a:chOff x="2483500" y="875875"/>
                <a:chExt cx="621130" cy="624971"/>
              </a:xfrm>
            </p:grpSpPr>
            <p:sp>
              <p:nvSpPr>
                <p:cNvPr id="2237" name="Google Shape;2237;p67"/>
                <p:cNvSpPr/>
                <p:nvPr/>
              </p:nvSpPr>
              <p:spPr>
                <a:xfrm>
                  <a:off x="2959384" y="964136"/>
                  <a:ext cx="145246" cy="298750"/>
                </a:xfrm>
                <a:custGeom>
                  <a:avLst/>
                  <a:gdLst/>
                  <a:ahLst/>
                  <a:cxnLst/>
                  <a:rect l="l" t="t" r="r" b="b"/>
                  <a:pathLst>
                    <a:path w="4045" h="8320" extrusionOk="0">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544902" y="1252617"/>
                  <a:ext cx="552042" cy="248229"/>
                </a:xfrm>
                <a:custGeom>
                  <a:avLst/>
                  <a:gdLst/>
                  <a:ahLst/>
                  <a:cxnLst/>
                  <a:rect l="l" t="t" r="r" b="b"/>
                  <a:pathLst>
                    <a:path w="15374" h="6913" extrusionOk="0">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483500" y="875875"/>
                  <a:ext cx="513046" cy="449706"/>
                </a:xfrm>
                <a:custGeom>
                  <a:avLst/>
                  <a:gdLst/>
                  <a:ahLst/>
                  <a:cxnLst/>
                  <a:rect l="l" t="t" r="r" b="b"/>
                  <a:pathLst>
                    <a:path w="14288" h="12524" extrusionOk="0">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67"/>
              <p:cNvSpPr/>
              <p:nvPr/>
            </p:nvSpPr>
            <p:spPr>
              <a:xfrm>
                <a:off x="4053162" y="15115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rot="-1685758">
                <a:off x="7548391" y="36160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8" name="Google Shape;2248;p6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249" name="Google Shape;2249;p6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250" name="Google Shape;2250;p6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2251" name="Google Shape;2251;p67"/>
          <p:cNvGrpSpPr/>
          <p:nvPr/>
        </p:nvGrpSpPr>
        <p:grpSpPr>
          <a:xfrm>
            <a:off x="706038" y="312972"/>
            <a:ext cx="140222" cy="140409"/>
            <a:chOff x="2741000" y="199475"/>
            <a:chExt cx="191953" cy="192210"/>
          </a:xfrm>
        </p:grpSpPr>
        <p:sp>
          <p:nvSpPr>
            <p:cNvPr id="2252" name="Google Shape;2252;p6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1" name="Google Shape;2261;p6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TextBox 119"/>
          <p:cNvSpPr txBox="1"/>
          <p:nvPr/>
        </p:nvSpPr>
        <p:spPr>
          <a:xfrm>
            <a:off x="857224" y="714362"/>
            <a:ext cx="6929486" cy="400110"/>
          </a:xfrm>
          <a:prstGeom prst="rect">
            <a:avLst/>
          </a:prstGeom>
          <a:noFill/>
        </p:spPr>
        <p:txBody>
          <a:bodyPr wrap="square" rtlCol="0">
            <a:spAutoFit/>
          </a:bodyPr>
          <a:lstStyle/>
          <a:p>
            <a:r>
              <a:rPr lang="en-US" sz="2000" dirty="0">
                <a:solidFill>
                  <a:schemeClr val="tx1"/>
                </a:solidFill>
                <a:latin typeface="Bahnschrift SemiBold Condensed" pitchFamily="34" charset="0"/>
              </a:rPr>
              <a:t>INDEPENDENT  AND  DEPENDENT  VARIABLE  IN   THE  DATASET </a:t>
            </a:r>
            <a:r>
              <a:rPr lang="en-US" sz="1600" dirty="0">
                <a:solidFill>
                  <a:schemeClr val="tx1"/>
                </a:solidFill>
              </a:rPr>
              <a:t>.</a:t>
            </a:r>
          </a:p>
        </p:txBody>
      </p:sp>
      <p:sp>
        <p:nvSpPr>
          <p:cNvPr id="122" name="TextBox 121"/>
          <p:cNvSpPr txBox="1"/>
          <p:nvPr/>
        </p:nvSpPr>
        <p:spPr>
          <a:xfrm>
            <a:off x="1428728" y="1357304"/>
            <a:ext cx="6929486" cy="369332"/>
          </a:xfrm>
          <a:prstGeom prst="rect">
            <a:avLst/>
          </a:prstGeom>
          <a:noFill/>
        </p:spPr>
        <p:txBody>
          <a:bodyPr wrap="square" rtlCol="0">
            <a:spAutoFit/>
          </a:bodyPr>
          <a:lstStyle/>
          <a:p>
            <a:r>
              <a:rPr lang="en-US" sz="1800" dirty="0">
                <a:solidFill>
                  <a:schemeClr val="tx1"/>
                </a:solidFill>
              </a:rPr>
              <a:t>Dependent variable in the dataset is “ Deal Status Code”.</a:t>
            </a:r>
          </a:p>
        </p:txBody>
      </p:sp>
      <p:sp>
        <p:nvSpPr>
          <p:cNvPr id="124" name="TextBox 123"/>
          <p:cNvSpPr txBox="1"/>
          <p:nvPr/>
        </p:nvSpPr>
        <p:spPr>
          <a:xfrm>
            <a:off x="1428728" y="1928808"/>
            <a:ext cx="6357982" cy="2031325"/>
          </a:xfrm>
          <a:prstGeom prst="rect">
            <a:avLst/>
          </a:prstGeom>
          <a:noFill/>
        </p:spPr>
        <p:txBody>
          <a:bodyPr wrap="square" rtlCol="0">
            <a:spAutoFit/>
          </a:bodyPr>
          <a:lstStyle/>
          <a:p>
            <a:r>
              <a:rPr lang="en-US" sz="1800" dirty="0">
                <a:solidFill>
                  <a:schemeClr val="tx1"/>
                </a:solidFill>
              </a:rPr>
              <a:t>Independent variables in the dataset are :- 1.Client Category</a:t>
            </a:r>
          </a:p>
          <a:p>
            <a:r>
              <a:rPr lang="en-US" sz="1800" dirty="0">
                <a:solidFill>
                  <a:schemeClr val="tx1"/>
                </a:solidFill>
              </a:rPr>
              <a:t>                                                                     2.Manager Name </a:t>
            </a:r>
          </a:p>
          <a:p>
            <a:r>
              <a:rPr lang="en-US" sz="1800" dirty="0">
                <a:solidFill>
                  <a:schemeClr val="tx1"/>
                </a:solidFill>
              </a:rPr>
              <a:t>                                                                     3.VP Name</a:t>
            </a:r>
          </a:p>
          <a:p>
            <a:r>
              <a:rPr lang="en-US" sz="1800" dirty="0">
                <a:solidFill>
                  <a:schemeClr val="tx1"/>
                </a:solidFill>
              </a:rPr>
              <a:t>                                                                     4.Solution Type</a:t>
            </a:r>
          </a:p>
          <a:p>
            <a:r>
              <a:rPr lang="en-US" sz="1800" dirty="0">
                <a:solidFill>
                  <a:schemeClr val="tx1"/>
                </a:solidFill>
              </a:rPr>
              <a:t>                                                                     5.Sector</a:t>
            </a:r>
          </a:p>
          <a:p>
            <a:r>
              <a:rPr lang="en-US" sz="1800" dirty="0">
                <a:solidFill>
                  <a:schemeClr val="tx1"/>
                </a:solidFill>
              </a:rPr>
              <a:t>                                                                     6.Location</a:t>
            </a:r>
          </a:p>
          <a:p>
            <a:r>
              <a:rPr lang="en-US" sz="1800" dirty="0">
                <a:solidFill>
                  <a:schemeClr val="tx1"/>
                </a:solidFill>
              </a:rPr>
              <a:t>                                                                     7.Deal cost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7" name="Google Shape;2267;p68"/>
          <p:cNvSpPr txBox="1">
            <a:spLocks noGrp="1"/>
          </p:cNvSpPr>
          <p:nvPr>
            <p:ph type="title"/>
          </p:nvPr>
        </p:nvSpPr>
        <p:spPr>
          <a:xfrm>
            <a:off x="714300" y="642924"/>
            <a:ext cx="5857964" cy="8099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SPLITTING THE DATASET INTO TRAINING AND TESTING </a:t>
            </a:r>
            <a:endParaRPr sz="2800"/>
          </a:p>
        </p:txBody>
      </p:sp>
      <p:grpSp>
        <p:nvGrpSpPr>
          <p:cNvPr id="2274" name="Google Shape;2274;p68"/>
          <p:cNvGrpSpPr/>
          <p:nvPr/>
        </p:nvGrpSpPr>
        <p:grpSpPr>
          <a:xfrm>
            <a:off x="7429520" y="571487"/>
            <a:ext cx="1714480" cy="1857387"/>
            <a:chOff x="5994591" y="895263"/>
            <a:chExt cx="2794276" cy="3344900"/>
          </a:xfrm>
        </p:grpSpPr>
        <p:grpSp>
          <p:nvGrpSpPr>
            <p:cNvPr id="2275" name="Google Shape;2275;p68"/>
            <p:cNvGrpSpPr/>
            <p:nvPr/>
          </p:nvGrpSpPr>
          <p:grpSpPr>
            <a:xfrm flipH="1">
              <a:off x="7684431" y="3475491"/>
              <a:ext cx="953591" cy="334099"/>
              <a:chOff x="2271950" y="2722775"/>
              <a:chExt cx="575875" cy="201775"/>
            </a:xfrm>
          </p:grpSpPr>
          <p:sp>
            <p:nvSpPr>
              <p:cNvPr id="2276" name="Google Shape;2276;p6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68"/>
            <p:cNvSpPr/>
            <p:nvPr/>
          </p:nvSpPr>
          <p:spPr>
            <a:xfrm>
              <a:off x="6442058" y="3748623"/>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8" name="Google Shape;2288;p68"/>
            <p:cNvGrpSpPr/>
            <p:nvPr/>
          </p:nvGrpSpPr>
          <p:grpSpPr>
            <a:xfrm>
              <a:off x="7077740" y="2871334"/>
              <a:ext cx="971038" cy="971038"/>
              <a:chOff x="-1558850" y="2221743"/>
              <a:chExt cx="1102450" cy="1102450"/>
            </a:xfrm>
          </p:grpSpPr>
          <p:sp>
            <p:nvSpPr>
              <p:cNvPr id="2289" name="Google Shape;2289;p68"/>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68"/>
            <p:cNvSpPr/>
            <p:nvPr/>
          </p:nvSpPr>
          <p:spPr>
            <a:xfrm flipH="1">
              <a:off x="6399344" y="31726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flipH="1">
              <a:off x="7316613" y="16273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flipH="1">
              <a:off x="8681040" y="1077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rot="1685758" flipH="1">
              <a:off x="6889728" y="2844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7369100" y="2199275"/>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flipH="1">
              <a:off x="6539588" y="8952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flipH="1">
              <a:off x="7121719" y="126263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8"/>
            <p:cNvGrpSpPr/>
            <p:nvPr/>
          </p:nvGrpSpPr>
          <p:grpSpPr>
            <a:xfrm>
              <a:off x="5994591" y="1496066"/>
              <a:ext cx="1068791" cy="1338198"/>
              <a:chOff x="3443324" y="1093103"/>
              <a:chExt cx="2097725" cy="2626492"/>
            </a:xfrm>
          </p:grpSpPr>
          <p:sp>
            <p:nvSpPr>
              <p:cNvPr id="2307" name="Google Shape;2307;p68"/>
              <p:cNvSpPr/>
              <p:nvPr/>
            </p:nvSpPr>
            <p:spPr>
              <a:xfrm>
                <a:off x="3640350" y="1827963"/>
                <a:ext cx="1704900" cy="1704900"/>
              </a:xfrm>
              <a:prstGeom prst="ellipse">
                <a:avLst/>
              </a:pr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3443324" y="1093103"/>
                <a:ext cx="2097725" cy="2626492"/>
              </a:xfrm>
              <a:custGeom>
                <a:avLst/>
                <a:gdLst/>
                <a:ahLst/>
                <a:cxnLst/>
                <a:rect l="l" t="t" r="r" b="b"/>
                <a:pathLst>
                  <a:path w="15410" h="19294" extrusionOk="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4345468" y="2562726"/>
                <a:ext cx="666889" cy="235369"/>
              </a:xfrm>
              <a:custGeom>
                <a:avLst/>
                <a:gdLst/>
                <a:ahLst/>
                <a:cxnLst/>
                <a:rect l="l" t="t" r="r" b="b"/>
                <a:pathLst>
                  <a:path w="4899" h="1729" fill="none" extrusionOk="0">
                    <a:moveTo>
                      <a:pt x="3741" y="0"/>
                    </a:moveTo>
                    <a:lnTo>
                      <a:pt x="1158" y="0"/>
                    </a:lnTo>
                    <a:cubicBezTo>
                      <a:pt x="0" y="0"/>
                      <a:pt x="0" y="1728"/>
                      <a:pt x="1158" y="1728"/>
                    </a:cubicBezTo>
                    <a:lnTo>
                      <a:pt x="3741" y="1728"/>
                    </a:lnTo>
                    <a:cubicBezTo>
                      <a:pt x="4899" y="1728"/>
                      <a:pt x="4899" y="0"/>
                      <a:pt x="3741" y="0"/>
                    </a:cubicBezTo>
                    <a:close/>
                  </a:path>
                </a:pathLst>
              </a:custGeom>
              <a:solidFill>
                <a:schemeClr val="dk2"/>
              </a:solidFill>
              <a:ln w="5800"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4370903" y="2215908"/>
                <a:ext cx="243804" cy="588762"/>
              </a:xfrm>
              <a:custGeom>
                <a:avLst/>
                <a:gdLst/>
                <a:ahLst/>
                <a:cxnLst/>
                <a:rect l="l" t="t" r="r" b="b"/>
                <a:pathLst>
                  <a:path w="1791" h="4325" extrusionOk="0">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7" name="Google Shape;2327;p6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331" name="Google Shape;2331;p68">
            <a:hlinkClick r:id="rId3"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332" name="Google Shape;2332;p68">
            <a:hlinkClick r:id="rId4"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2333" name="Google Shape;2333;p68"/>
          <p:cNvGrpSpPr/>
          <p:nvPr/>
        </p:nvGrpSpPr>
        <p:grpSpPr>
          <a:xfrm>
            <a:off x="706038" y="312972"/>
            <a:ext cx="140222" cy="140409"/>
            <a:chOff x="2741000" y="199475"/>
            <a:chExt cx="191953" cy="192210"/>
          </a:xfrm>
        </p:grpSpPr>
        <p:sp>
          <p:nvSpPr>
            <p:cNvPr id="2334" name="Google Shape;2334;p6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68">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p:cNvPicPr>
            <a:picLocks noChangeAspect="1" noChangeArrowheads="1"/>
          </p:cNvPicPr>
          <p:nvPr/>
        </p:nvPicPr>
        <p:blipFill>
          <a:blip r:embed="rId6"/>
          <a:srcRect/>
          <a:stretch>
            <a:fillRect/>
          </a:stretch>
        </p:blipFill>
        <p:spPr bwMode="auto">
          <a:xfrm>
            <a:off x="714348" y="2643188"/>
            <a:ext cx="7786742" cy="2071702"/>
          </a:xfrm>
          <a:prstGeom prst="rect">
            <a:avLst/>
          </a:prstGeom>
          <a:noFill/>
          <a:ln w="9525">
            <a:noFill/>
            <a:miter lim="800000"/>
            <a:headEnd/>
            <a:tailEnd/>
          </a:ln>
          <a:effectLst/>
        </p:spPr>
      </p:pic>
      <p:sp>
        <p:nvSpPr>
          <p:cNvPr id="82" name="TextBox 81"/>
          <p:cNvSpPr txBox="1"/>
          <p:nvPr/>
        </p:nvSpPr>
        <p:spPr>
          <a:xfrm>
            <a:off x="785786" y="1214428"/>
            <a:ext cx="6215106" cy="1384995"/>
          </a:xfrm>
          <a:prstGeom prst="rect">
            <a:avLst/>
          </a:prstGeom>
          <a:noFill/>
        </p:spPr>
        <p:txBody>
          <a:bodyPr wrap="square" rtlCol="0">
            <a:spAutoFit/>
          </a:bodyPr>
          <a:lstStyle/>
          <a:p>
            <a:r>
              <a:rPr lang="en-US" b="1" dirty="0">
                <a:solidFill>
                  <a:schemeClr val="tx1"/>
                </a:solidFill>
              </a:rPr>
              <a:t>RANDOM_STATE</a:t>
            </a:r>
            <a:r>
              <a:rPr lang="en-US" dirty="0">
                <a:solidFill>
                  <a:schemeClr val="tx1"/>
                </a:solidFill>
              </a:rPr>
              <a:t> = It is an integer value which implies the selection of a random combination of train and test . </a:t>
            </a:r>
          </a:p>
          <a:p>
            <a:endParaRPr lang="en-US" dirty="0">
              <a:solidFill>
                <a:schemeClr val="tx1"/>
              </a:solidFill>
            </a:endParaRPr>
          </a:p>
          <a:p>
            <a:r>
              <a:rPr lang="en-US" b="1" dirty="0">
                <a:solidFill>
                  <a:schemeClr val="tx1"/>
                </a:solidFill>
              </a:rPr>
              <a:t>TEST_SIZE</a:t>
            </a:r>
            <a:r>
              <a:rPr lang="en-US" dirty="0">
                <a:solidFill>
                  <a:schemeClr val="tx1"/>
                </a:solidFill>
              </a:rPr>
              <a:t> = It</a:t>
            </a:r>
            <a:r>
              <a:rPr lang="en-US" dirty="0"/>
              <a:t> </a:t>
            </a:r>
            <a:r>
              <a:rPr lang="en-US" dirty="0">
                <a:solidFill>
                  <a:schemeClr val="tx1"/>
                </a:solidFill>
              </a:rPr>
              <a:t>is the number that defines the size of the test set.</a:t>
            </a:r>
          </a:p>
          <a:p>
            <a:r>
              <a:rPr lang="en-US" dirty="0">
                <a:solidFill>
                  <a:schemeClr val="tx1"/>
                </a:solidFill>
              </a:rPr>
              <a:t>Here , test_size is </a:t>
            </a:r>
            <a:r>
              <a:rPr lang="en-US" b="1" dirty="0">
                <a:solidFill>
                  <a:schemeClr val="tx1"/>
                </a:solidFill>
              </a:rPr>
              <a:t>30%</a:t>
            </a:r>
            <a:r>
              <a:rPr lang="en-US" dirty="0">
                <a:solidFill>
                  <a:schemeClr val="tx1"/>
                </a:solidFill>
              </a:rPr>
              <a:t> and remaining </a:t>
            </a:r>
            <a:r>
              <a:rPr lang="en-US" b="1" dirty="0">
                <a:solidFill>
                  <a:schemeClr val="tx1"/>
                </a:solidFill>
              </a:rPr>
              <a:t>70%</a:t>
            </a:r>
            <a:r>
              <a:rPr lang="en-US" dirty="0">
                <a:solidFill>
                  <a:schemeClr val="tx1"/>
                </a:solidFill>
              </a:rPr>
              <a:t> of the data is considered as train_size.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6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1 : DECISION TREE </a:t>
            </a:r>
            <a:endParaRPr/>
          </a:p>
        </p:txBody>
      </p:sp>
      <p:sp>
        <p:nvSpPr>
          <p:cNvPr id="2611" name="Google Shape;2611;p6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614" name="Google Shape;2614;p6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616" name="Google Shape;2616;p69">
            <a:hlinkClick r:id="rId4"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2617" name="Google Shape;2617;p69"/>
          <p:cNvGrpSpPr/>
          <p:nvPr/>
        </p:nvGrpSpPr>
        <p:grpSpPr>
          <a:xfrm>
            <a:off x="706038" y="312972"/>
            <a:ext cx="140222" cy="140409"/>
            <a:chOff x="2741000" y="199475"/>
            <a:chExt cx="191953" cy="192210"/>
          </a:xfrm>
        </p:grpSpPr>
        <p:sp>
          <p:nvSpPr>
            <p:cNvPr id="2618" name="Google Shape;2618;p6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7" name="Google Shape;2627;p69">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TextBox 281"/>
          <p:cNvSpPr txBox="1"/>
          <p:nvPr/>
        </p:nvSpPr>
        <p:spPr>
          <a:xfrm>
            <a:off x="642910" y="1571618"/>
            <a:ext cx="4286280" cy="2062103"/>
          </a:xfrm>
          <a:prstGeom prst="rect">
            <a:avLst/>
          </a:prstGeom>
          <a:noFill/>
        </p:spPr>
        <p:txBody>
          <a:bodyPr wrap="square" rtlCol="0">
            <a:spAutoFit/>
          </a:bodyPr>
          <a:lstStyle/>
          <a:p>
            <a:pPr>
              <a:buFont typeface="Wingdings" pitchFamily="2" charset="2"/>
              <a:buChar char="Ø"/>
            </a:pPr>
            <a:r>
              <a:rPr lang="en-US" sz="1600" b="1" dirty="0">
                <a:solidFill>
                  <a:schemeClr val="tx1"/>
                </a:solidFill>
              </a:rPr>
              <a:t>Decision Tree</a:t>
            </a:r>
            <a:r>
              <a:rPr lang="en-US" sz="1600" dirty="0">
                <a:solidFill>
                  <a:schemeClr val="tx1"/>
                </a:solidFill>
              </a:rPr>
              <a:t> is the most powerful and popular tool for classification and regression. </a:t>
            </a:r>
          </a:p>
          <a:p>
            <a:endParaRPr lang="en-US" sz="1600" dirty="0">
              <a:solidFill>
                <a:schemeClr val="tx1"/>
              </a:solidFill>
            </a:endParaRPr>
          </a:p>
          <a:p>
            <a:pPr>
              <a:buFont typeface="Wingdings" pitchFamily="2" charset="2"/>
              <a:buChar char="Ø"/>
            </a:pPr>
            <a:r>
              <a:rPr lang="en-US" sz="1600" dirty="0">
                <a:solidFill>
                  <a:schemeClr val="tx1"/>
                </a:solidFill>
              </a:rPr>
              <a:t> It is a flowchart-like tree structure, where each internal node denotes a test on an attribute, each branch represents an outcome of the test, and each leaf node (terminal node) holds a class label. </a:t>
            </a:r>
          </a:p>
        </p:txBody>
      </p:sp>
      <p:pic>
        <p:nvPicPr>
          <p:cNvPr id="3074" name="Picture 2"/>
          <p:cNvPicPr>
            <a:picLocks noChangeAspect="1" noChangeArrowheads="1"/>
          </p:cNvPicPr>
          <p:nvPr/>
        </p:nvPicPr>
        <p:blipFill>
          <a:blip r:embed="rId6"/>
          <a:srcRect/>
          <a:stretch>
            <a:fillRect/>
          </a:stretch>
        </p:blipFill>
        <p:spPr bwMode="auto">
          <a:xfrm>
            <a:off x="4857752" y="714363"/>
            <a:ext cx="4143404" cy="37862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214296"/>
            <a:ext cx="5007300" cy="928694"/>
          </a:xfrm>
        </p:spPr>
        <p:txBody>
          <a:bodyPr/>
          <a:lstStyle/>
          <a:p>
            <a:r>
              <a:rPr lang="en" sz="2800" dirty="0">
                <a:latin typeface="Bahnschrift SemiBold Condensed" pitchFamily="34" charset="0"/>
              </a:rPr>
              <a:t>CLASSIFICATION  REPORT </a:t>
            </a:r>
            <a:endParaRPr lang="en-US" sz="2800" dirty="0"/>
          </a:p>
        </p:txBody>
      </p:sp>
      <p:sp>
        <p:nvSpPr>
          <p:cNvPr id="3" name="Subtitle 2"/>
          <p:cNvSpPr>
            <a:spLocks noGrp="1"/>
          </p:cNvSpPr>
          <p:nvPr>
            <p:ph type="subTitle" idx="1"/>
          </p:nvPr>
        </p:nvSpPr>
        <p:spPr>
          <a:xfrm>
            <a:off x="285720" y="2643188"/>
            <a:ext cx="8572560" cy="71438"/>
          </a:xfrm>
        </p:spPr>
        <p:txBody>
          <a:bodyPr/>
          <a:lstStyle/>
          <a:p>
            <a:r>
              <a:rPr lang="en-US" sz="1400" dirty="0">
                <a:solidFill>
                  <a:schemeClr val="tx1"/>
                </a:solidFill>
              </a:rPr>
              <a:t>      A classification report is a performance evaluation metric in machine learning. It is used to show the precision, recall, F1 Score, and support of your trained classification model .</a:t>
            </a:r>
          </a:p>
          <a:p>
            <a:endParaRPr lang="en-US" sz="1400" b="1" dirty="0">
              <a:solidFill>
                <a:schemeClr val="tx1"/>
              </a:solidFill>
            </a:endParaRPr>
          </a:p>
          <a:p>
            <a:pPr>
              <a:buFont typeface="Wingdings" pitchFamily="2" charset="2"/>
              <a:buChar char="§"/>
            </a:pPr>
            <a:r>
              <a:rPr lang="en-US" sz="1400" b="1" dirty="0"/>
              <a:t> PRECISION</a:t>
            </a:r>
            <a:r>
              <a:rPr lang="en-US" sz="1400" dirty="0"/>
              <a:t> :- Precision is defined as the ratio of true positives to the sum of true and false positives. </a:t>
            </a:r>
            <a:r>
              <a:rPr lang="en-US" sz="1400" b="1" i="1" dirty="0"/>
              <a:t>Precision = True Positives / (True Positives + False Positives) </a:t>
            </a:r>
          </a:p>
          <a:p>
            <a:endParaRPr lang="en-US" sz="1400" dirty="0"/>
          </a:p>
          <a:p>
            <a:pPr>
              <a:buFont typeface="Wingdings" pitchFamily="2" charset="2"/>
              <a:buChar char="§"/>
            </a:pPr>
            <a:r>
              <a:rPr lang="en-US" sz="1400" b="1" dirty="0"/>
              <a:t>RECALL</a:t>
            </a:r>
            <a:r>
              <a:rPr lang="en-US" sz="1400" dirty="0"/>
              <a:t> :- Recall is defined as the ratio of true positives to the sum of true positives and false negatives. </a:t>
            </a:r>
            <a:r>
              <a:rPr lang="en-US" sz="1400" b="1" i="1" dirty="0"/>
              <a:t>Recall = True Positives / (True Positives + False Negatives) </a:t>
            </a:r>
          </a:p>
          <a:p>
            <a:endParaRPr lang="en-US" sz="1400" dirty="0"/>
          </a:p>
          <a:p>
            <a:pPr>
              <a:buFont typeface="Wingdings" pitchFamily="2" charset="2"/>
              <a:buChar char="§"/>
            </a:pPr>
            <a:r>
              <a:rPr lang="en-US" sz="1400" b="1" dirty="0"/>
              <a:t>F1 SCORE </a:t>
            </a:r>
            <a:r>
              <a:rPr lang="en-US" sz="1400" dirty="0"/>
              <a:t>:- The F1 is the weighted harmonic mean of precision and recall. The closer the value of the F1 score is to 1.0, the better the expected performance of the model is. </a:t>
            </a:r>
          </a:p>
          <a:p>
            <a:endParaRPr lang="en-US" sz="1400" dirty="0"/>
          </a:p>
          <a:p>
            <a:pPr>
              <a:buFont typeface="Wingdings" pitchFamily="2" charset="2"/>
              <a:buChar char="§"/>
            </a:pPr>
            <a:r>
              <a:rPr lang="en-US" sz="1400" b="1" dirty="0"/>
              <a:t>SUPPORT</a:t>
            </a:r>
            <a:r>
              <a:rPr lang="en-US" sz="1400" dirty="0"/>
              <a:t> :- Support is the number of actual occurrences of the class in the dataset. It doesn’t vary between models, it just diagnoses the performance evaluation process.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285734"/>
            <a:ext cx="5007300" cy="928694"/>
          </a:xfrm>
        </p:spPr>
        <p:txBody>
          <a:bodyPr/>
          <a:lstStyle/>
          <a:p>
            <a:r>
              <a:rPr lang="en-US" sz="3600" dirty="0"/>
              <a:t>Confusion matrix and accuracy </a:t>
            </a:r>
          </a:p>
        </p:txBody>
      </p:sp>
      <p:sp>
        <p:nvSpPr>
          <p:cNvPr id="5" name="TextBox 4"/>
          <p:cNvSpPr txBox="1"/>
          <p:nvPr/>
        </p:nvSpPr>
        <p:spPr>
          <a:xfrm>
            <a:off x="785786" y="1142990"/>
            <a:ext cx="7858180" cy="1077218"/>
          </a:xfrm>
          <a:prstGeom prst="rect">
            <a:avLst/>
          </a:prstGeom>
          <a:noFill/>
        </p:spPr>
        <p:txBody>
          <a:bodyPr wrap="square" rtlCol="0">
            <a:spAutoFit/>
          </a:bodyPr>
          <a:lstStyle/>
          <a:p>
            <a:r>
              <a:rPr lang="en-US" sz="1600" b="1" dirty="0">
                <a:solidFill>
                  <a:schemeClr val="tx1"/>
                </a:solidFill>
              </a:rPr>
              <a:t>Confusion matrix is a table that is used in classification problems to assess where errors in the model were made.</a:t>
            </a:r>
          </a:p>
          <a:p>
            <a:r>
              <a:rPr lang="en-US" sz="1600" b="1" dirty="0">
                <a:solidFill>
                  <a:schemeClr val="tx1"/>
                </a:solidFill>
              </a:rPr>
              <a:t> </a:t>
            </a:r>
          </a:p>
          <a:p>
            <a:endParaRPr lang="en-US" sz="1600" b="1" dirty="0">
              <a:solidFill>
                <a:schemeClr val="tx1"/>
              </a:solidFill>
            </a:endParaRPr>
          </a:p>
        </p:txBody>
      </p:sp>
      <p:pic>
        <p:nvPicPr>
          <p:cNvPr id="9219" name="Picture 3"/>
          <p:cNvPicPr>
            <a:picLocks noChangeAspect="1" noChangeArrowheads="1"/>
          </p:cNvPicPr>
          <p:nvPr/>
        </p:nvPicPr>
        <p:blipFill>
          <a:blip r:embed="rId2"/>
          <a:srcRect/>
          <a:stretch>
            <a:fillRect/>
          </a:stretch>
        </p:blipFill>
        <p:spPr bwMode="auto">
          <a:xfrm>
            <a:off x="1500166" y="1714494"/>
            <a:ext cx="6357982" cy="1857388"/>
          </a:xfrm>
          <a:prstGeom prst="rect">
            <a:avLst/>
          </a:prstGeom>
          <a:noFill/>
          <a:ln w="9525">
            <a:noFill/>
            <a:miter lim="800000"/>
            <a:headEnd/>
            <a:tailEnd/>
          </a:ln>
          <a:effectLst/>
        </p:spPr>
      </p:pic>
      <p:sp>
        <p:nvSpPr>
          <p:cNvPr id="8" name="TextBox 7"/>
          <p:cNvSpPr txBox="1"/>
          <p:nvPr/>
        </p:nvSpPr>
        <p:spPr>
          <a:xfrm>
            <a:off x="857224" y="3714758"/>
            <a:ext cx="7500990" cy="830997"/>
          </a:xfrm>
          <a:prstGeom prst="rect">
            <a:avLst/>
          </a:prstGeom>
          <a:noFill/>
        </p:spPr>
        <p:txBody>
          <a:bodyPr wrap="square" rtlCol="0">
            <a:spAutoFit/>
          </a:bodyPr>
          <a:lstStyle/>
          <a:p>
            <a:r>
              <a:rPr lang="en-US" sz="1600" b="1" dirty="0">
                <a:solidFill>
                  <a:schemeClr val="tx1"/>
                </a:solidFill>
              </a:rPr>
              <a:t>Accuracy score is used to measure the model performance in terms of measuring the ratio of sum of true positive and true negatives out of all the predictions made.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282" y="714362"/>
            <a:ext cx="8286808" cy="285752"/>
          </a:xfrm>
        </p:spPr>
        <p:txBody>
          <a:bodyPr/>
          <a:lstStyle/>
          <a:p>
            <a:r>
              <a:rPr lang="en-US" sz="2000" dirty="0"/>
              <a:t>              Classification   report , accuracy  and  confusion  matrix  of   decision  tree</a:t>
            </a:r>
          </a:p>
        </p:txBody>
      </p:sp>
      <p:pic>
        <p:nvPicPr>
          <p:cNvPr id="9219" name="Picture 3"/>
          <p:cNvPicPr>
            <a:picLocks noChangeAspect="1" noChangeArrowheads="1"/>
          </p:cNvPicPr>
          <p:nvPr/>
        </p:nvPicPr>
        <p:blipFill>
          <a:blip r:embed="rId2"/>
          <a:srcRect/>
          <a:stretch>
            <a:fillRect/>
          </a:stretch>
        </p:blipFill>
        <p:spPr bwMode="auto">
          <a:xfrm>
            <a:off x="1285852" y="1000114"/>
            <a:ext cx="6143668" cy="36004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142858"/>
            <a:ext cx="5007300" cy="1214446"/>
          </a:xfrm>
        </p:spPr>
        <p:txBody>
          <a:bodyPr/>
          <a:lstStyle/>
          <a:p>
            <a:r>
              <a:rPr lang="en-US" sz="3600" dirty="0"/>
              <a:t>ROC CURVE </a:t>
            </a:r>
          </a:p>
        </p:txBody>
      </p:sp>
      <p:sp>
        <p:nvSpPr>
          <p:cNvPr id="4" name="TextBox 3"/>
          <p:cNvSpPr txBox="1"/>
          <p:nvPr/>
        </p:nvSpPr>
        <p:spPr>
          <a:xfrm>
            <a:off x="714348" y="1285866"/>
            <a:ext cx="8001056" cy="584775"/>
          </a:xfrm>
          <a:prstGeom prst="rect">
            <a:avLst/>
          </a:prstGeom>
          <a:noFill/>
        </p:spPr>
        <p:txBody>
          <a:bodyPr wrap="square" rtlCol="0">
            <a:spAutoFit/>
          </a:bodyPr>
          <a:lstStyle/>
          <a:p>
            <a:r>
              <a:rPr lang="en-US" sz="1600" b="1" dirty="0">
                <a:solidFill>
                  <a:schemeClr val="tx1"/>
                </a:solidFill>
              </a:rPr>
              <a:t>An ROC curve (receiver operating characteristic curve) is a graph showing the performance of a classification model at all classification thresholds.</a:t>
            </a:r>
          </a:p>
        </p:txBody>
      </p:sp>
      <p:pic>
        <p:nvPicPr>
          <p:cNvPr id="10242" name="Picture 2"/>
          <p:cNvPicPr>
            <a:picLocks noChangeAspect="1" noChangeArrowheads="1"/>
          </p:cNvPicPr>
          <p:nvPr/>
        </p:nvPicPr>
        <p:blipFill>
          <a:blip r:embed="rId2"/>
          <a:srcRect/>
          <a:stretch>
            <a:fillRect/>
          </a:stretch>
        </p:blipFill>
        <p:spPr bwMode="auto">
          <a:xfrm>
            <a:off x="2571736" y="1928808"/>
            <a:ext cx="3500462" cy="25384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214296"/>
            <a:ext cx="5007300" cy="1000132"/>
          </a:xfrm>
        </p:spPr>
        <p:txBody>
          <a:bodyPr/>
          <a:lstStyle/>
          <a:p>
            <a:r>
              <a:rPr lang="en-US" sz="3600" dirty="0"/>
              <a:t>ROC CURVE OF DECISION TREE</a:t>
            </a:r>
          </a:p>
        </p:txBody>
      </p:sp>
      <p:pic>
        <p:nvPicPr>
          <p:cNvPr id="10243" name="Picture 3"/>
          <p:cNvPicPr>
            <a:picLocks noChangeAspect="1" noChangeArrowheads="1"/>
          </p:cNvPicPr>
          <p:nvPr/>
        </p:nvPicPr>
        <p:blipFill>
          <a:blip r:embed="rId2"/>
          <a:srcRect/>
          <a:stretch>
            <a:fillRect/>
          </a:stretch>
        </p:blipFill>
        <p:spPr bwMode="auto">
          <a:xfrm>
            <a:off x="857224" y="1142990"/>
            <a:ext cx="5000660" cy="3434081"/>
          </a:xfrm>
          <a:prstGeom prst="rect">
            <a:avLst/>
          </a:prstGeom>
          <a:noFill/>
          <a:ln w="9525">
            <a:noFill/>
            <a:miter lim="800000"/>
            <a:headEnd/>
            <a:tailEnd/>
          </a:ln>
          <a:effectLst/>
        </p:spPr>
      </p:pic>
      <p:sp>
        <p:nvSpPr>
          <p:cNvPr id="7" name="TextBox 6"/>
          <p:cNvSpPr txBox="1"/>
          <p:nvPr/>
        </p:nvSpPr>
        <p:spPr>
          <a:xfrm>
            <a:off x="6500826" y="1643056"/>
            <a:ext cx="2000264" cy="2308324"/>
          </a:xfrm>
          <a:prstGeom prst="rect">
            <a:avLst/>
          </a:prstGeom>
          <a:noFill/>
        </p:spPr>
        <p:txBody>
          <a:bodyPr wrap="square" rtlCol="0">
            <a:spAutoFit/>
          </a:bodyPr>
          <a:lstStyle/>
          <a:p>
            <a:r>
              <a:rPr lang="en-US" sz="1600" dirty="0">
                <a:solidFill>
                  <a:schemeClr val="tx1"/>
                </a:solidFill>
              </a:rPr>
              <a:t>“ Area Under the ROC Curve ”</a:t>
            </a:r>
          </a:p>
          <a:p>
            <a:r>
              <a:rPr lang="en-US" sz="1600" dirty="0">
                <a:solidFill>
                  <a:schemeClr val="tx1"/>
                </a:solidFill>
              </a:rPr>
              <a:t>measures the entire two-dimensional area underneath the entire ROC curve  from (0,0) to (1,1).</a:t>
            </a:r>
          </a:p>
          <a:p>
            <a:r>
              <a:rPr lang="en-US" sz="1600" dirty="0">
                <a:solidFill>
                  <a:schemeClr val="tx1"/>
                </a:solidFill>
              </a:rPr>
              <a:t>Here, AUC is 0.895.</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5" name="Google Shape;2755;p7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
            </a:r>
            <a:r>
              <a:rPr lang="en" dirty="0"/>
              <a:t>odel 2 : k - nearest neighbour ( knn ) </a:t>
            </a:r>
            <a:endParaRPr/>
          </a:p>
        </p:txBody>
      </p:sp>
      <p:sp>
        <p:nvSpPr>
          <p:cNvPr id="2756" name="Google Shape;2756;p7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59" name="Google Shape;2759;p7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760" name="Google Shape;2760;p7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761" name="Google Shape;2761;p7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2762" name="Google Shape;2762;p71"/>
          <p:cNvGrpSpPr/>
          <p:nvPr/>
        </p:nvGrpSpPr>
        <p:grpSpPr>
          <a:xfrm>
            <a:off x="706038" y="312972"/>
            <a:ext cx="140222" cy="140409"/>
            <a:chOff x="2741000" y="199475"/>
            <a:chExt cx="191953" cy="192210"/>
          </a:xfrm>
        </p:grpSpPr>
        <p:sp>
          <p:nvSpPr>
            <p:cNvPr id="2763" name="Google Shape;2763;p7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7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TextBox 40"/>
          <p:cNvSpPr txBox="1"/>
          <p:nvPr/>
        </p:nvSpPr>
        <p:spPr>
          <a:xfrm>
            <a:off x="785786" y="1285867"/>
            <a:ext cx="3071834" cy="3293209"/>
          </a:xfrm>
          <a:prstGeom prst="rect">
            <a:avLst/>
          </a:prstGeom>
          <a:noFill/>
        </p:spPr>
        <p:txBody>
          <a:bodyPr wrap="square" rtlCol="0">
            <a:spAutoFit/>
          </a:bodyPr>
          <a:lstStyle/>
          <a:p>
            <a:pPr>
              <a:buFont typeface="Wingdings" pitchFamily="2" charset="2"/>
              <a:buChar char="Ø"/>
            </a:pPr>
            <a:r>
              <a:rPr lang="en-US" sz="1600" dirty="0">
                <a:solidFill>
                  <a:schemeClr val="tx1"/>
                </a:solidFill>
              </a:rPr>
              <a:t>KNN is a supervised machine learning algorithm . The algorithm can be used to solve both classification and regression problem statements</a:t>
            </a:r>
          </a:p>
          <a:p>
            <a:endParaRPr lang="en-US" sz="1600" dirty="0">
              <a:solidFill>
                <a:schemeClr val="tx1"/>
              </a:solidFill>
            </a:endParaRPr>
          </a:p>
          <a:p>
            <a:pPr>
              <a:buFont typeface="Wingdings" pitchFamily="2" charset="2"/>
              <a:buChar char="Ø"/>
            </a:pPr>
            <a:r>
              <a:rPr lang="en-US" sz="1600" dirty="0">
                <a:solidFill>
                  <a:schemeClr val="tx1"/>
                </a:solidFill>
              </a:rPr>
              <a:t>This algorithm uses 'feature similarity' to predict the values of new data points which further means that the new data point will be assigned a value based on how closely it matches the points in the training set.</a:t>
            </a:r>
          </a:p>
        </p:txBody>
      </p:sp>
      <p:pic>
        <p:nvPicPr>
          <p:cNvPr id="5122" name="Picture 2"/>
          <p:cNvPicPr>
            <a:picLocks noChangeAspect="1" noChangeArrowheads="1"/>
          </p:cNvPicPr>
          <p:nvPr/>
        </p:nvPicPr>
        <p:blipFill>
          <a:blip r:embed="rId7"/>
          <a:srcRect/>
          <a:stretch>
            <a:fillRect/>
          </a:stretch>
        </p:blipFill>
        <p:spPr bwMode="auto">
          <a:xfrm>
            <a:off x="4286248" y="1428742"/>
            <a:ext cx="4643470" cy="3000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5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
            </a:r>
            <a:r>
              <a:rPr lang="en" dirty="0"/>
              <a:t>roblem statement </a:t>
            </a:r>
            <a:endParaRPr/>
          </a:p>
        </p:txBody>
      </p:sp>
      <p:sp>
        <p:nvSpPr>
          <p:cNvPr id="1503" name="Google Shape;1503;p5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20" name="Google Shape;1520;p55"/>
          <p:cNvSpPr txBox="1"/>
          <p:nvPr/>
        </p:nvSpPr>
        <p:spPr>
          <a:xfrm>
            <a:off x="6466217" y="150213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700">
              <a:solidFill>
                <a:schemeClr val="dk1"/>
              </a:solidFill>
              <a:latin typeface="Bebas Neue"/>
              <a:ea typeface="Bebas Neue"/>
              <a:cs typeface="Bebas Neue"/>
              <a:sym typeface="Bebas Neue"/>
            </a:endParaRPr>
          </a:p>
        </p:txBody>
      </p:sp>
      <p:sp>
        <p:nvSpPr>
          <p:cNvPr id="1521" name="Google Shape;1521;p55"/>
          <p:cNvSpPr txBox="1"/>
          <p:nvPr/>
        </p:nvSpPr>
        <p:spPr>
          <a:xfrm>
            <a:off x="6466217" y="187976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Arimo"/>
              <a:ea typeface="Arimo"/>
              <a:cs typeface="Arimo"/>
              <a:sym typeface="Arimo"/>
            </a:endParaRPr>
          </a:p>
        </p:txBody>
      </p:sp>
      <p:sp>
        <p:nvSpPr>
          <p:cNvPr id="1536" name="Google Shape;1536;p55"/>
          <p:cNvSpPr/>
          <p:nvPr/>
        </p:nvSpPr>
        <p:spPr>
          <a:xfrm>
            <a:off x="8216263" y="3641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rot="-1685758">
            <a:off x="7430328" y="41891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8216263" y="2660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7733849" y="3341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55"/>
          <p:cNvGrpSpPr/>
          <p:nvPr/>
        </p:nvGrpSpPr>
        <p:grpSpPr>
          <a:xfrm>
            <a:off x="7733860" y="4116127"/>
            <a:ext cx="695830" cy="243805"/>
            <a:chOff x="2271950" y="2722775"/>
            <a:chExt cx="575875" cy="201775"/>
          </a:xfrm>
        </p:grpSpPr>
        <p:sp>
          <p:nvSpPr>
            <p:cNvPr id="1542" name="Google Shape;1542;p5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55"/>
          <p:cNvGrpSpPr/>
          <p:nvPr/>
        </p:nvGrpSpPr>
        <p:grpSpPr>
          <a:xfrm>
            <a:off x="706038" y="312972"/>
            <a:ext cx="140222" cy="140409"/>
            <a:chOff x="2741000" y="199475"/>
            <a:chExt cx="191953" cy="192210"/>
          </a:xfrm>
        </p:grpSpPr>
        <p:sp>
          <p:nvSpPr>
            <p:cNvPr id="1555" name="Google Shape;1555;p5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55">
            <a:hlinkClick r:id="rId3"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TextBox 64"/>
          <p:cNvSpPr txBox="1"/>
          <p:nvPr/>
        </p:nvSpPr>
        <p:spPr>
          <a:xfrm>
            <a:off x="785786" y="1428742"/>
            <a:ext cx="7000924" cy="1015663"/>
          </a:xfrm>
          <a:prstGeom prst="rect">
            <a:avLst/>
          </a:prstGeom>
          <a:noFill/>
        </p:spPr>
        <p:txBody>
          <a:bodyPr wrap="square" rtlCol="0">
            <a:spAutoFit/>
          </a:bodyPr>
          <a:lstStyle/>
          <a:p>
            <a:r>
              <a:rPr lang="en-US" sz="2000" dirty="0">
                <a:solidFill>
                  <a:schemeClr val="tx1"/>
                </a:solidFill>
              </a:rPr>
              <a:t>OBJECTIVE 1 :-</a:t>
            </a:r>
          </a:p>
          <a:p>
            <a:r>
              <a:rPr lang="en-US" sz="2000" dirty="0">
                <a:solidFill>
                  <a:schemeClr val="tx1"/>
                </a:solidFill>
              </a:rPr>
              <a:t>Recommending top 5 combination of SBU Head-Bid Manager</a:t>
            </a:r>
            <a:r>
              <a:rPr lang="en-US" sz="1800" dirty="0">
                <a:solidFill>
                  <a:schemeClr val="tx1"/>
                </a:solidFill>
              </a:rPr>
              <a:t>.</a:t>
            </a:r>
          </a:p>
        </p:txBody>
      </p:sp>
      <p:sp>
        <p:nvSpPr>
          <p:cNvPr id="67" name="TextBox 66"/>
          <p:cNvSpPr txBox="1"/>
          <p:nvPr/>
        </p:nvSpPr>
        <p:spPr>
          <a:xfrm>
            <a:off x="785786" y="2857502"/>
            <a:ext cx="7572428" cy="1323439"/>
          </a:xfrm>
          <a:prstGeom prst="rect">
            <a:avLst/>
          </a:prstGeom>
          <a:noFill/>
        </p:spPr>
        <p:txBody>
          <a:bodyPr wrap="square" rtlCol="0">
            <a:spAutoFit/>
          </a:bodyPr>
          <a:lstStyle/>
          <a:p>
            <a:r>
              <a:rPr lang="en-US" sz="2000" dirty="0">
                <a:solidFill>
                  <a:schemeClr val="tx1"/>
                </a:solidFill>
              </a:rPr>
              <a:t>OBJECTIVE  2 :-</a:t>
            </a:r>
          </a:p>
          <a:p>
            <a:r>
              <a:rPr lang="en-US" sz="2000" dirty="0">
                <a:solidFill>
                  <a:schemeClr val="tx1"/>
                </a:solidFill>
              </a:rPr>
              <a:t>Build a ML model to predict the probability of win/loss for bidding activities for a potential client.</a:t>
            </a:r>
          </a:p>
          <a:p>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571486"/>
            <a:ext cx="7572428" cy="500066"/>
          </a:xfrm>
        </p:spPr>
        <p:txBody>
          <a:bodyPr/>
          <a:lstStyle/>
          <a:p>
            <a:r>
              <a:rPr lang="en-US" sz="2400" dirty="0"/>
              <a:t> Classification report , accuracy and  confusion matrix of knn</a:t>
            </a:r>
          </a:p>
        </p:txBody>
      </p:sp>
      <p:pic>
        <p:nvPicPr>
          <p:cNvPr id="11266" name="Picture 2"/>
          <p:cNvPicPr>
            <a:picLocks noChangeAspect="1" noChangeArrowheads="1"/>
          </p:cNvPicPr>
          <p:nvPr/>
        </p:nvPicPr>
        <p:blipFill>
          <a:blip r:embed="rId2"/>
          <a:srcRect/>
          <a:stretch>
            <a:fillRect/>
          </a:stretch>
        </p:blipFill>
        <p:spPr bwMode="auto">
          <a:xfrm>
            <a:off x="1643042" y="1071552"/>
            <a:ext cx="5692959" cy="3500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5" name="Google Shape;2795;p7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3 : RANDOM FOREST </a:t>
            </a:r>
            <a:endParaRPr/>
          </a:p>
        </p:txBody>
      </p:sp>
      <p:sp>
        <p:nvSpPr>
          <p:cNvPr id="2797" name="Google Shape;2797;p7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800" name="Google Shape;2800;p7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801" name="Google Shape;2801;p7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802" name="Google Shape;2802;p7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2803" name="Google Shape;2803;p72"/>
          <p:cNvGrpSpPr/>
          <p:nvPr/>
        </p:nvGrpSpPr>
        <p:grpSpPr>
          <a:xfrm>
            <a:off x="706038" y="312972"/>
            <a:ext cx="140222" cy="140409"/>
            <a:chOff x="2741000" y="199475"/>
            <a:chExt cx="191953" cy="192210"/>
          </a:xfrm>
        </p:grpSpPr>
        <p:sp>
          <p:nvSpPr>
            <p:cNvPr id="2804" name="Google Shape;2804;p7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3" name="Google Shape;2813;p7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TextBox 38"/>
          <p:cNvSpPr txBox="1"/>
          <p:nvPr/>
        </p:nvSpPr>
        <p:spPr>
          <a:xfrm>
            <a:off x="500034" y="1285866"/>
            <a:ext cx="4214842" cy="3046988"/>
          </a:xfrm>
          <a:prstGeom prst="rect">
            <a:avLst/>
          </a:prstGeom>
          <a:noFill/>
        </p:spPr>
        <p:txBody>
          <a:bodyPr wrap="square" rtlCol="0">
            <a:spAutoFit/>
          </a:bodyPr>
          <a:lstStyle/>
          <a:p>
            <a:pPr algn="ctr">
              <a:buFont typeface="Wingdings" pitchFamily="2" charset="2"/>
              <a:buChar char="q"/>
            </a:pPr>
            <a:r>
              <a:rPr lang="en-US" sz="1200" b="1" dirty="0">
                <a:solidFill>
                  <a:schemeClr val="tx1"/>
                </a:solidFill>
              </a:rPr>
              <a:t> Random Forest is a supervised machine learning algorithm that grows and combines multiple decision trees to create a “forest.”</a:t>
            </a:r>
          </a:p>
          <a:p>
            <a:pPr algn="ctr"/>
            <a:endParaRPr lang="en-US" sz="1200" b="1" dirty="0">
              <a:solidFill>
                <a:schemeClr val="tx1"/>
              </a:solidFill>
            </a:endParaRPr>
          </a:p>
          <a:p>
            <a:pPr algn="ctr">
              <a:buFont typeface="Wingdings" pitchFamily="2" charset="2"/>
              <a:buChar char="q"/>
            </a:pPr>
            <a:r>
              <a:rPr lang="en-US" sz="1200" b="1" dirty="0">
                <a:solidFill>
                  <a:schemeClr val="tx1"/>
                </a:solidFill>
              </a:rPr>
              <a:t>The logic behind the Random Forest model is that multiple uncorrelated models (the individual decision trees) perform much better as a group than they do alone.</a:t>
            </a:r>
          </a:p>
          <a:p>
            <a:pPr algn="ctr"/>
            <a:endParaRPr lang="en-US" sz="1200" b="1" dirty="0">
              <a:solidFill>
                <a:schemeClr val="tx1"/>
              </a:solidFill>
            </a:endParaRPr>
          </a:p>
          <a:p>
            <a:pPr algn="ctr">
              <a:buFont typeface="Wingdings" pitchFamily="2" charset="2"/>
              <a:buChar char="q"/>
            </a:pPr>
            <a:r>
              <a:rPr lang="en-US" sz="1200" b="1" dirty="0">
                <a:solidFill>
                  <a:schemeClr val="tx1"/>
                </a:solidFill>
              </a:rPr>
              <a:t>When using Random Forest for classification, each tree gives a classification or a “vote.” The forest chooses the classification with the majority of the “votes.” </a:t>
            </a:r>
          </a:p>
          <a:p>
            <a:pPr algn="ctr"/>
            <a:endParaRPr lang="en-US" sz="1200" b="1" dirty="0">
              <a:solidFill>
                <a:schemeClr val="tx1"/>
              </a:solidFill>
            </a:endParaRPr>
          </a:p>
          <a:p>
            <a:pPr algn="ctr">
              <a:buFont typeface="Wingdings" pitchFamily="2" charset="2"/>
              <a:buChar char="q"/>
            </a:pPr>
            <a:r>
              <a:rPr lang="en-US" sz="1200" b="1" dirty="0">
                <a:solidFill>
                  <a:schemeClr val="tx1"/>
                </a:solidFill>
              </a:rPr>
              <a:t> When using Random Forest for regression, the forest picks the average of the outputs of all trees</a:t>
            </a:r>
            <a:r>
              <a:rPr lang="en-US" sz="1200" dirty="0">
                <a:solidFill>
                  <a:schemeClr val="tx1"/>
                </a:solidFill>
              </a:rPr>
              <a:t>.</a:t>
            </a:r>
          </a:p>
        </p:txBody>
      </p:sp>
      <p:pic>
        <p:nvPicPr>
          <p:cNvPr id="6146" name="Picture 2"/>
          <p:cNvPicPr>
            <a:picLocks noChangeAspect="1" noChangeArrowheads="1"/>
          </p:cNvPicPr>
          <p:nvPr/>
        </p:nvPicPr>
        <p:blipFill>
          <a:blip r:embed="rId7"/>
          <a:srcRect/>
          <a:stretch>
            <a:fillRect/>
          </a:stretch>
        </p:blipFill>
        <p:spPr bwMode="auto">
          <a:xfrm>
            <a:off x="4857752" y="1142990"/>
            <a:ext cx="4143404" cy="34290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14296"/>
            <a:ext cx="7715304" cy="1214446"/>
          </a:xfrm>
        </p:spPr>
        <p:txBody>
          <a:bodyPr/>
          <a:lstStyle/>
          <a:p>
            <a:r>
              <a:rPr lang="en-US" sz="2400" dirty="0"/>
              <a:t>Classification   report  , accuracy  and confusion  matrix  of  random  forest</a:t>
            </a:r>
          </a:p>
        </p:txBody>
      </p:sp>
      <p:pic>
        <p:nvPicPr>
          <p:cNvPr id="12290" name="Picture 2"/>
          <p:cNvPicPr>
            <a:picLocks noChangeAspect="1" noChangeArrowheads="1"/>
          </p:cNvPicPr>
          <p:nvPr/>
        </p:nvPicPr>
        <p:blipFill>
          <a:blip r:embed="rId2"/>
          <a:srcRect/>
          <a:stretch>
            <a:fillRect/>
          </a:stretch>
        </p:blipFill>
        <p:spPr bwMode="auto">
          <a:xfrm>
            <a:off x="1928794" y="1071552"/>
            <a:ext cx="5786478" cy="3500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7224" y="571486"/>
            <a:ext cx="7286676" cy="785818"/>
          </a:xfrm>
        </p:spPr>
        <p:txBody>
          <a:bodyPr/>
          <a:lstStyle/>
          <a:p>
            <a:r>
              <a:rPr lang="en-US" sz="4000" dirty="0"/>
              <a:t>Roc curve of random forest</a:t>
            </a:r>
          </a:p>
        </p:txBody>
      </p:sp>
      <p:pic>
        <p:nvPicPr>
          <p:cNvPr id="13314" name="Picture 2"/>
          <p:cNvPicPr>
            <a:picLocks noChangeAspect="1" noChangeArrowheads="1"/>
          </p:cNvPicPr>
          <p:nvPr/>
        </p:nvPicPr>
        <p:blipFill>
          <a:blip r:embed="rId2"/>
          <a:srcRect/>
          <a:stretch>
            <a:fillRect/>
          </a:stretch>
        </p:blipFill>
        <p:spPr bwMode="auto">
          <a:xfrm>
            <a:off x="2571736" y="1285866"/>
            <a:ext cx="3857652" cy="32789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142858"/>
            <a:ext cx="5007300" cy="1143008"/>
          </a:xfrm>
        </p:spPr>
        <p:txBody>
          <a:bodyPr/>
          <a:lstStyle/>
          <a:p>
            <a:r>
              <a:rPr lang="en-US" sz="3600" dirty="0"/>
              <a:t>MODEL 4 : XGBOOST </a:t>
            </a:r>
          </a:p>
        </p:txBody>
      </p:sp>
      <p:sp>
        <p:nvSpPr>
          <p:cNvPr id="3" name="Subtitle 2"/>
          <p:cNvSpPr>
            <a:spLocks noGrp="1"/>
          </p:cNvSpPr>
          <p:nvPr>
            <p:ph type="subTitle" idx="1"/>
          </p:nvPr>
        </p:nvSpPr>
        <p:spPr>
          <a:xfrm>
            <a:off x="857224" y="1714494"/>
            <a:ext cx="3429024" cy="2500330"/>
          </a:xfrm>
        </p:spPr>
        <p:txBody>
          <a:bodyPr/>
          <a:lstStyle/>
          <a:p>
            <a:r>
              <a:rPr lang="en-US" dirty="0"/>
              <a:t>XGBoost is used for </a:t>
            </a:r>
            <a:r>
              <a:rPr lang="en-US" b="1" dirty="0"/>
              <a:t>supervised learning problems</a:t>
            </a:r>
            <a:r>
              <a:rPr lang="en-US" dirty="0"/>
              <a:t>, where we use the training data (with multiple features) to predict a target variable </a:t>
            </a:r>
          </a:p>
          <a:p>
            <a:r>
              <a:rPr lang="en-US" dirty="0"/>
              <a:t>XGBoost (Extreme Gradient Boosting) belongs to a family of boosting algorithms and uses the gradient boosting (GBM) framework at its core.</a:t>
            </a:r>
          </a:p>
          <a:p>
            <a:r>
              <a:rPr lang="en-US" dirty="0"/>
              <a:t> It is an optimized distributed gradient boosting library.</a:t>
            </a:r>
          </a:p>
          <a:p>
            <a:endParaRPr lang="en-US" dirty="0"/>
          </a:p>
        </p:txBody>
      </p:sp>
      <p:pic>
        <p:nvPicPr>
          <p:cNvPr id="7170" name="Picture 2"/>
          <p:cNvPicPr>
            <a:picLocks noChangeAspect="1" noChangeArrowheads="1"/>
          </p:cNvPicPr>
          <p:nvPr/>
        </p:nvPicPr>
        <p:blipFill>
          <a:blip r:embed="rId2"/>
          <a:srcRect/>
          <a:stretch>
            <a:fillRect/>
          </a:stretch>
        </p:blipFill>
        <p:spPr bwMode="auto">
          <a:xfrm>
            <a:off x="4286248" y="1000114"/>
            <a:ext cx="4714908"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642924"/>
            <a:ext cx="7715304" cy="857256"/>
          </a:xfrm>
        </p:spPr>
        <p:txBody>
          <a:bodyPr/>
          <a:lstStyle/>
          <a:p>
            <a:r>
              <a:rPr lang="en-US" sz="2800" dirty="0"/>
              <a:t>Classification   report ,accuracy  and confusion  matrix  of  XGBOOST</a:t>
            </a:r>
          </a:p>
        </p:txBody>
      </p:sp>
      <p:pic>
        <p:nvPicPr>
          <p:cNvPr id="1026" name="Picture 2"/>
          <p:cNvPicPr>
            <a:picLocks noChangeAspect="1" noChangeArrowheads="1"/>
          </p:cNvPicPr>
          <p:nvPr/>
        </p:nvPicPr>
        <p:blipFill>
          <a:blip r:embed="rId2"/>
          <a:srcRect/>
          <a:stretch>
            <a:fillRect/>
          </a:stretch>
        </p:blipFill>
        <p:spPr bwMode="auto">
          <a:xfrm>
            <a:off x="642910" y="1428742"/>
            <a:ext cx="5286412" cy="314327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000760" y="3500444"/>
            <a:ext cx="2928958" cy="1071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428610"/>
            <a:ext cx="5007300" cy="928694"/>
          </a:xfrm>
        </p:spPr>
        <p:txBody>
          <a:bodyPr/>
          <a:lstStyle/>
          <a:p>
            <a:r>
              <a:rPr lang="en-US" sz="3200" dirty="0"/>
              <a:t>Hyper parameter tuning </a:t>
            </a:r>
          </a:p>
        </p:txBody>
      </p:sp>
      <p:sp>
        <p:nvSpPr>
          <p:cNvPr id="4" name="Rectangle 3"/>
          <p:cNvSpPr/>
          <p:nvPr/>
        </p:nvSpPr>
        <p:spPr>
          <a:xfrm>
            <a:off x="1000100" y="1214429"/>
            <a:ext cx="7429552" cy="3293209"/>
          </a:xfrm>
          <a:prstGeom prst="rect">
            <a:avLst/>
          </a:prstGeom>
        </p:spPr>
        <p:txBody>
          <a:bodyPr wrap="square">
            <a:spAutoFit/>
          </a:bodyPr>
          <a:lstStyle/>
          <a:p>
            <a:pPr marL="342900" indent="-342900"/>
            <a:r>
              <a:rPr lang="en-IN" sz="1600" dirty="0">
                <a:solidFill>
                  <a:schemeClr val="tx1"/>
                </a:solidFill>
                <a:latin typeface="arial" panose="020B0604020202020204" pitchFamily="34" charset="0"/>
              </a:rPr>
              <a:t>1.Hyper parameter tuning consists of finding a set of optimal hyper parameter</a:t>
            </a:r>
          </a:p>
          <a:p>
            <a:pPr marL="342900" indent="-342900"/>
            <a:r>
              <a:rPr lang="en-IN" sz="1600" dirty="0">
                <a:solidFill>
                  <a:schemeClr val="tx1"/>
                </a:solidFill>
                <a:latin typeface="arial" panose="020B0604020202020204" pitchFamily="34" charset="0"/>
              </a:rPr>
              <a:t> values for a learning algorithm while applying this optimized algorithm to any</a:t>
            </a:r>
          </a:p>
          <a:p>
            <a:pPr marL="342900" indent="-342900"/>
            <a:r>
              <a:rPr lang="en-IN" sz="1600" dirty="0">
                <a:solidFill>
                  <a:schemeClr val="tx1"/>
                </a:solidFill>
                <a:latin typeface="arial" panose="020B0604020202020204" pitchFamily="34" charset="0"/>
              </a:rPr>
              <a:t> data set.</a:t>
            </a:r>
          </a:p>
          <a:p>
            <a:pPr marL="342900" indent="-342900"/>
            <a:endParaRPr lang="en-US" sz="1600" dirty="0">
              <a:solidFill>
                <a:schemeClr val="tx1"/>
              </a:solidFill>
            </a:endParaRPr>
          </a:p>
          <a:p>
            <a:r>
              <a:rPr lang="en-IN" sz="1600" dirty="0">
                <a:solidFill>
                  <a:schemeClr val="tx1"/>
                </a:solidFill>
                <a:latin typeface="Poppins" panose="020B0604020202020204" pitchFamily="34" charset="0"/>
              </a:rPr>
              <a:t>2. Hyper parameter tuning consists of finding a set of optimal hyper parameter    values for a learning algorithm while applying this optimized algorithm to any data set. That combination of hyper parameters maximizes the model’s performance, minimizing a predefined loss function to produce better results with fewer errors.</a:t>
            </a:r>
          </a:p>
          <a:p>
            <a:endParaRPr lang="en-IN" sz="1600" dirty="0">
              <a:solidFill>
                <a:schemeClr val="tx1"/>
              </a:solidFill>
              <a:latin typeface="Poppins" panose="020B0604020202020204" pitchFamily="34" charset="0"/>
            </a:endParaRPr>
          </a:p>
          <a:p>
            <a:r>
              <a:rPr lang="en-IN" sz="1600" dirty="0">
                <a:solidFill>
                  <a:schemeClr val="tx1"/>
                </a:solidFill>
                <a:latin typeface="Arial" panose="020B0604020202020204" pitchFamily="34" charset="0"/>
              </a:rPr>
              <a:t>3.A hyper parameter is a parameter whose value is used to control the learning process. By contrast, the values of other parameters (typically node weights) are learned.</a:t>
            </a:r>
            <a:endParaRPr lang="en-IN" sz="1600" dirty="0">
              <a:solidFill>
                <a:schemeClr val="tx1"/>
              </a:solidFill>
              <a:latin typeface="Poppins" panose="020B0604020202020204" pitchFamily="34" charset="0"/>
            </a:endParaRPr>
          </a:p>
        </p:txBody>
      </p:sp>
    </p:spTree>
    <p:extLst>
      <p:ext uri="{BB962C8B-B14F-4D97-AF65-F5344CB8AC3E}">
        <p14:creationId xmlns="" xmlns:p14="http://schemas.microsoft.com/office/powerpoint/2010/main" val="29092952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714362"/>
            <a:ext cx="8001104" cy="571504"/>
          </a:xfrm>
        </p:spPr>
        <p:txBody>
          <a:bodyPr/>
          <a:lstStyle/>
          <a:p>
            <a:r>
              <a:rPr lang="en-US" sz="3200" dirty="0"/>
              <a:t>RANDOM  SEARCH  CV</a:t>
            </a:r>
          </a:p>
        </p:txBody>
      </p:sp>
      <p:sp>
        <p:nvSpPr>
          <p:cNvPr id="3" name="Subtitle 2"/>
          <p:cNvSpPr>
            <a:spLocks noGrp="1"/>
          </p:cNvSpPr>
          <p:nvPr>
            <p:ph type="subTitle" idx="1"/>
          </p:nvPr>
        </p:nvSpPr>
        <p:spPr>
          <a:xfrm>
            <a:off x="852563" y="1214428"/>
            <a:ext cx="3862314" cy="3000396"/>
          </a:xfrm>
        </p:spPr>
        <p:txBody>
          <a:bodyPr/>
          <a:lstStyle/>
          <a:p>
            <a:r>
              <a:rPr lang="en-IN" dirty="0">
                <a:solidFill>
                  <a:schemeClr val="tx1"/>
                </a:solidFill>
                <a:latin typeface="Segoe UI" panose="020B0502040204020203" pitchFamily="34" charset="0"/>
              </a:rPr>
              <a:t>&lt;&gt; Random search is similar to grid search, but instead of using all the points in the grid, it tests only a randomly selected subset of these points</a:t>
            </a:r>
            <a:r>
              <a:rPr lang="en-US" dirty="0">
                <a:solidFill>
                  <a:schemeClr val="tx1"/>
                </a:solidFill>
                <a:latin typeface="Segoe UI" panose="020B0502040204020203" pitchFamily="34" charset="0"/>
              </a:rPr>
              <a:t>.</a:t>
            </a:r>
          </a:p>
          <a:p>
            <a:r>
              <a:rPr lang="en-IN" dirty="0">
                <a:solidFill>
                  <a:schemeClr val="tx1"/>
                </a:solidFill>
                <a:latin typeface="Segoe UI" panose="020B0502040204020203" pitchFamily="34" charset="0"/>
              </a:rPr>
              <a:t>&lt;&gt; The smaller the subset the faster but less accurate the optimization. The larger this dataset, the more accurate the optimization. </a:t>
            </a:r>
          </a:p>
          <a:p>
            <a:endParaRPr lang="en-US" dirty="0"/>
          </a:p>
        </p:txBody>
      </p:sp>
      <p:pic>
        <p:nvPicPr>
          <p:cNvPr id="4" name="Picture 3">
            <a:extLst>
              <a:ext uri="{FF2B5EF4-FFF2-40B4-BE49-F238E27FC236}">
                <a16:creationId xmlns="" xmlns:a16="http://schemas.microsoft.com/office/drawing/2014/main" id="{DBBF7982-5BBB-FE43-17D7-0D14D4963B2D}"/>
              </a:ext>
            </a:extLst>
          </p:cNvPr>
          <p:cNvPicPr>
            <a:picLocks noChangeAspect="1"/>
          </p:cNvPicPr>
          <p:nvPr/>
        </p:nvPicPr>
        <p:blipFill>
          <a:blip r:embed="rId2"/>
          <a:stretch>
            <a:fillRect/>
          </a:stretch>
        </p:blipFill>
        <p:spPr>
          <a:xfrm>
            <a:off x="4786314" y="1000114"/>
            <a:ext cx="3986072" cy="3188858"/>
          </a:xfrm>
          <a:prstGeom prst="rect">
            <a:avLst/>
          </a:prstGeom>
        </p:spPr>
      </p:pic>
    </p:spTree>
    <p:extLst>
      <p:ext uri="{BB962C8B-B14F-4D97-AF65-F5344CB8AC3E}">
        <p14:creationId xmlns="" xmlns:p14="http://schemas.microsoft.com/office/powerpoint/2010/main" val="14262222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500048"/>
            <a:ext cx="7143848" cy="642942"/>
          </a:xfrm>
        </p:spPr>
        <p:txBody>
          <a:bodyPr/>
          <a:lstStyle/>
          <a:p>
            <a:r>
              <a:rPr lang="en-US" sz="3200" dirty="0"/>
              <a:t>HYPER PARAMETER  TUNING  FOR  XGBOOST</a:t>
            </a:r>
          </a:p>
        </p:txBody>
      </p:sp>
      <p:pic>
        <p:nvPicPr>
          <p:cNvPr id="2050" name="Picture 2"/>
          <p:cNvPicPr>
            <a:picLocks noChangeAspect="1" noChangeArrowheads="1"/>
          </p:cNvPicPr>
          <p:nvPr/>
        </p:nvPicPr>
        <p:blipFill>
          <a:blip r:embed="rId2"/>
          <a:srcRect/>
          <a:stretch>
            <a:fillRect/>
          </a:stretch>
        </p:blipFill>
        <p:spPr bwMode="auto">
          <a:xfrm>
            <a:off x="714348" y="1571618"/>
            <a:ext cx="7786742" cy="3429024"/>
          </a:xfrm>
          <a:prstGeom prst="rect">
            <a:avLst/>
          </a:prstGeom>
          <a:noFill/>
          <a:ln w="9525">
            <a:noFill/>
            <a:miter lim="800000"/>
            <a:headEnd/>
            <a:tailEnd/>
          </a:ln>
          <a:effectLst/>
        </p:spPr>
      </p:pic>
      <p:sp>
        <p:nvSpPr>
          <p:cNvPr id="5" name="TextBox 4"/>
          <p:cNvSpPr txBox="1"/>
          <p:nvPr/>
        </p:nvSpPr>
        <p:spPr>
          <a:xfrm>
            <a:off x="1142976" y="1285866"/>
            <a:ext cx="4357718" cy="307777"/>
          </a:xfrm>
          <a:prstGeom prst="rect">
            <a:avLst/>
          </a:prstGeom>
          <a:noFill/>
        </p:spPr>
        <p:txBody>
          <a:bodyPr wrap="square" rtlCol="0">
            <a:spAutoFit/>
          </a:bodyPr>
          <a:lstStyle/>
          <a:p>
            <a:endParaRPr lang="en-US" dirty="0"/>
          </a:p>
        </p:txBody>
      </p:sp>
      <p:sp>
        <p:nvSpPr>
          <p:cNvPr id="6" name="TextBox 5"/>
          <p:cNvSpPr txBox="1"/>
          <p:nvPr/>
        </p:nvSpPr>
        <p:spPr>
          <a:xfrm>
            <a:off x="785786" y="1214428"/>
            <a:ext cx="6643734" cy="338554"/>
          </a:xfrm>
          <a:prstGeom prst="rect">
            <a:avLst/>
          </a:prstGeom>
          <a:noFill/>
        </p:spPr>
        <p:txBody>
          <a:bodyPr wrap="square" rtlCol="0">
            <a:spAutoFit/>
          </a:bodyPr>
          <a:lstStyle/>
          <a:p>
            <a:pPr algn="ctr"/>
            <a:r>
              <a:rPr lang="en-US" sz="1600" dirty="0">
                <a:solidFill>
                  <a:schemeClr val="tx1"/>
                </a:solidFill>
              </a:rPr>
              <a:t>           SETTING UP PARAMETERS AND TRAINING THE MODEL :-</a:t>
            </a:r>
          </a:p>
        </p:txBody>
      </p:sp>
      <p:sp>
        <p:nvSpPr>
          <p:cNvPr id="7" name="TextBox 6"/>
          <p:cNvSpPr txBox="1"/>
          <p:nvPr/>
        </p:nvSpPr>
        <p:spPr>
          <a:xfrm>
            <a:off x="1295376" y="1438266"/>
            <a:ext cx="4357718" cy="307777"/>
          </a:xfrm>
          <a:prstGeom prst="rect">
            <a:avLst/>
          </a:prstGeom>
          <a:noFill/>
        </p:spPr>
        <p:txBody>
          <a:bodyPr wrap="square" rtlCol="0">
            <a:spAutoFit/>
          </a:bodyPr>
          <a:lstStyle/>
          <a:p>
            <a:endParaRPr lang="en-US" dirty="0"/>
          </a:p>
        </p:txBody>
      </p:sp>
    </p:spTree>
    <p:extLst>
      <p:ext uri="{BB962C8B-B14F-4D97-AF65-F5344CB8AC3E}">
        <p14:creationId xmlns="" xmlns:p14="http://schemas.microsoft.com/office/powerpoint/2010/main" val="3684418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642924"/>
            <a:ext cx="6786610" cy="571504"/>
          </a:xfrm>
        </p:spPr>
        <p:txBody>
          <a:bodyPr/>
          <a:lstStyle/>
          <a:p>
            <a:r>
              <a:rPr lang="en-US" sz="3200" dirty="0"/>
              <a:t>OBTAINING  BEST  PARAMETERS  AND  ESTIMATORS :- </a:t>
            </a:r>
          </a:p>
        </p:txBody>
      </p:sp>
      <p:pic>
        <p:nvPicPr>
          <p:cNvPr id="4" name="Picture 3">
            <a:extLst>
              <a:ext uri="{FF2B5EF4-FFF2-40B4-BE49-F238E27FC236}">
                <a16:creationId xmlns="" xmlns:a16="http://schemas.microsoft.com/office/drawing/2014/main" id="{118E7E98-5A4E-AD91-EA2A-9545034BC070}"/>
              </a:ext>
            </a:extLst>
          </p:cNvPr>
          <p:cNvPicPr>
            <a:picLocks noChangeAspect="1"/>
          </p:cNvPicPr>
          <p:nvPr/>
        </p:nvPicPr>
        <p:blipFill>
          <a:blip r:embed="rId2"/>
          <a:stretch>
            <a:fillRect/>
          </a:stretch>
        </p:blipFill>
        <p:spPr>
          <a:xfrm>
            <a:off x="714348" y="1142990"/>
            <a:ext cx="7786742" cy="3808648"/>
          </a:xfrm>
          <a:prstGeom prst="rect">
            <a:avLst/>
          </a:prstGeom>
        </p:spPr>
      </p:pic>
    </p:spTree>
    <p:extLst>
      <p:ext uri="{BB962C8B-B14F-4D97-AF65-F5344CB8AC3E}">
        <p14:creationId xmlns="" xmlns:p14="http://schemas.microsoft.com/office/powerpoint/2010/main" val="3890264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7"/>
          <p:cNvSpPr txBox="1">
            <a:spLocks noGrp="1"/>
          </p:cNvSpPr>
          <p:nvPr>
            <p:ph type="subTitle" idx="1"/>
          </p:nvPr>
        </p:nvSpPr>
        <p:spPr>
          <a:xfrm>
            <a:off x="1785918" y="1500180"/>
            <a:ext cx="6072230" cy="213167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dirty="0"/>
              <a:t>The original dataset contains 10061 observations and 9 variables.</a:t>
            </a:r>
          </a:p>
          <a:p>
            <a:pPr marL="0" lvl="0" indent="0" algn="ctr" rtl="0">
              <a:spcBef>
                <a:spcPts val="0"/>
              </a:spcBef>
              <a:spcAft>
                <a:spcPts val="0"/>
              </a:spcAft>
              <a:buNone/>
            </a:pPr>
            <a:r>
              <a:rPr lang="en" sz="2000" dirty="0"/>
              <a:t>Here is the head of the dataset :-</a:t>
            </a:r>
          </a:p>
        </p:txBody>
      </p:sp>
      <p:sp>
        <p:nvSpPr>
          <p:cNvPr id="398" name="Google Shape;398;p37"/>
          <p:cNvSpPr txBox="1">
            <a:spLocks noGrp="1"/>
          </p:cNvSpPr>
          <p:nvPr>
            <p:ph type="title"/>
          </p:nvPr>
        </p:nvSpPr>
        <p:spPr>
          <a:xfrm>
            <a:off x="3286116" y="714362"/>
            <a:ext cx="3095700" cy="8572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Dataset</a:t>
            </a:r>
            <a:endParaRPr sz="6000"/>
          </a:p>
        </p:txBody>
      </p:sp>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400" name="Google Shape;400;p37"/>
          <p:cNvGrpSpPr/>
          <p:nvPr/>
        </p:nvGrpSpPr>
        <p:grpSpPr>
          <a:xfrm flipH="1">
            <a:off x="500033" y="714362"/>
            <a:ext cx="1394645" cy="1206570"/>
            <a:chOff x="2563450" y="454345"/>
            <a:chExt cx="1997295" cy="1344255"/>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4253822" y="533935"/>
              <a:ext cx="306923" cy="23877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4197248" y="454345"/>
              <a:ext cx="56574"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57238"/>
            <a:ext cx="403951" cy="428628"/>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770424" y="1272020"/>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8568375" y="4354841"/>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2071670" y="3571882"/>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8095823" y="4620091"/>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a:hlinkClick r:id="rId3"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rot="10800000">
            <a:off x="3643306" y="1428742"/>
            <a:ext cx="2286016" cy="1588"/>
          </a:xfrm>
          <a:prstGeom prst="straightConnector1">
            <a:avLst/>
          </a:prstGeom>
          <a:noFill/>
          <a:ln w="9525" cap="flat" cmpd="sng">
            <a:solidFill>
              <a:schemeClr val="dk1"/>
            </a:solidFill>
            <a:prstDash val="solid"/>
            <a:round/>
            <a:headEnd type="none" w="med" len="med"/>
            <a:tailEnd type="none" w="med" len="med"/>
          </a:ln>
        </p:spPr>
      </p:cxnSp>
      <p:pic>
        <p:nvPicPr>
          <p:cNvPr id="1026" name="Picture 2" descr="C:\Users\SYSTEM H822\Desktop\pics\p1.png"/>
          <p:cNvPicPr>
            <a:picLocks noChangeAspect="1" noChangeArrowheads="1"/>
          </p:cNvPicPr>
          <p:nvPr/>
        </p:nvPicPr>
        <p:blipFill>
          <a:blip r:embed="rId5"/>
          <a:srcRect/>
          <a:stretch>
            <a:fillRect/>
          </a:stretch>
        </p:blipFill>
        <p:spPr bwMode="auto">
          <a:xfrm>
            <a:off x="785786" y="2285998"/>
            <a:ext cx="7858180" cy="2000264"/>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0"/>
            <a:ext cx="7786790" cy="1714494"/>
          </a:xfrm>
        </p:spPr>
        <p:txBody>
          <a:bodyPr/>
          <a:lstStyle/>
          <a:p>
            <a:r>
              <a:rPr lang="en-US" sz="2800" dirty="0"/>
              <a:t>Creating the model from the best parameters obtained:-</a:t>
            </a:r>
            <a:br>
              <a:rPr lang="en-US" sz="2800" dirty="0"/>
            </a:br>
            <a:endParaRPr lang="en-US" sz="2800" dirty="0"/>
          </a:p>
        </p:txBody>
      </p:sp>
      <p:sp>
        <p:nvSpPr>
          <p:cNvPr id="3" name="Subtitle 2"/>
          <p:cNvSpPr>
            <a:spLocks noGrp="1"/>
          </p:cNvSpPr>
          <p:nvPr>
            <p:ph type="subTitle" idx="1"/>
          </p:nvPr>
        </p:nvSpPr>
        <p:spPr>
          <a:xfrm>
            <a:off x="852563" y="2857502"/>
            <a:ext cx="3362247" cy="822065"/>
          </a:xfrm>
        </p:spPr>
        <p:txBody>
          <a:bodyPr/>
          <a:lstStyle/>
          <a:p>
            <a:r>
              <a:rPr lang="en-US" sz="2800" dirty="0">
                <a:latin typeface="Bebas Neue" charset="0"/>
              </a:rPr>
              <a:t>PREDICTIONS  AND</a:t>
            </a:r>
          </a:p>
          <a:p>
            <a:r>
              <a:rPr lang="en-US" sz="2800" dirty="0">
                <a:latin typeface="Bebas Neue" charset="0"/>
              </a:rPr>
              <a:t>CLASSIFICATION  REPORT :-</a:t>
            </a:r>
          </a:p>
        </p:txBody>
      </p:sp>
      <p:pic>
        <p:nvPicPr>
          <p:cNvPr id="6" name="Picture 5">
            <a:extLst>
              <a:ext uri="{FF2B5EF4-FFF2-40B4-BE49-F238E27FC236}">
                <a16:creationId xmlns="" xmlns:a16="http://schemas.microsoft.com/office/drawing/2014/main" id="{C6721DF9-AF2A-C034-1B5C-7DC250B91407}"/>
              </a:ext>
            </a:extLst>
          </p:cNvPr>
          <p:cNvPicPr>
            <a:picLocks noChangeAspect="1"/>
          </p:cNvPicPr>
          <p:nvPr/>
        </p:nvPicPr>
        <p:blipFill>
          <a:blip r:embed="rId2"/>
          <a:stretch>
            <a:fillRect/>
          </a:stretch>
        </p:blipFill>
        <p:spPr>
          <a:xfrm>
            <a:off x="4000496" y="2786064"/>
            <a:ext cx="4143405" cy="1797866"/>
          </a:xfrm>
          <a:prstGeom prst="rect">
            <a:avLst/>
          </a:prstGeom>
        </p:spPr>
      </p:pic>
      <p:pic>
        <p:nvPicPr>
          <p:cNvPr id="3076" name="Picture 4"/>
          <p:cNvPicPr>
            <a:picLocks noChangeAspect="1" noChangeArrowheads="1"/>
          </p:cNvPicPr>
          <p:nvPr/>
        </p:nvPicPr>
        <p:blipFill>
          <a:blip r:embed="rId3"/>
          <a:srcRect/>
          <a:stretch>
            <a:fillRect/>
          </a:stretch>
        </p:blipFill>
        <p:spPr bwMode="auto">
          <a:xfrm>
            <a:off x="928662" y="1285866"/>
            <a:ext cx="7078663" cy="1371600"/>
          </a:xfrm>
          <a:prstGeom prst="rect">
            <a:avLst/>
          </a:prstGeom>
          <a:noFill/>
          <a:ln w="9525">
            <a:noFill/>
            <a:miter lim="800000"/>
            <a:headEnd/>
            <a:tailEnd/>
          </a:ln>
          <a:effectLst/>
        </p:spPr>
      </p:pic>
    </p:spTree>
    <p:extLst>
      <p:ext uri="{BB962C8B-B14F-4D97-AF65-F5344CB8AC3E}">
        <p14:creationId xmlns="" xmlns:p14="http://schemas.microsoft.com/office/powerpoint/2010/main" val="28225098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0"/>
            <a:ext cx="5007300" cy="1428742"/>
          </a:xfrm>
        </p:spPr>
        <p:txBody>
          <a:bodyPr/>
          <a:lstStyle/>
          <a:p>
            <a:r>
              <a:rPr lang="en-US" sz="3200" dirty="0"/>
              <a:t>CONFUSION  MATRIX </a:t>
            </a:r>
          </a:p>
        </p:txBody>
      </p:sp>
      <p:pic>
        <p:nvPicPr>
          <p:cNvPr id="4" name="Picture 3">
            <a:extLst>
              <a:ext uri="{FF2B5EF4-FFF2-40B4-BE49-F238E27FC236}">
                <a16:creationId xmlns="" xmlns:a16="http://schemas.microsoft.com/office/drawing/2014/main" id="{19D15F80-A616-1F18-A4DD-D11CE92D672F}"/>
              </a:ext>
            </a:extLst>
          </p:cNvPr>
          <p:cNvPicPr>
            <a:picLocks noChangeAspect="1"/>
          </p:cNvPicPr>
          <p:nvPr/>
        </p:nvPicPr>
        <p:blipFill>
          <a:blip r:embed="rId2"/>
          <a:stretch>
            <a:fillRect/>
          </a:stretch>
        </p:blipFill>
        <p:spPr>
          <a:xfrm>
            <a:off x="1428728" y="1428742"/>
            <a:ext cx="6502400" cy="1092200"/>
          </a:xfrm>
          <a:prstGeom prst="rect">
            <a:avLst/>
          </a:prstGeom>
        </p:spPr>
      </p:pic>
      <p:sp>
        <p:nvSpPr>
          <p:cNvPr id="5" name="Rectangle 4"/>
          <p:cNvSpPr/>
          <p:nvPr/>
        </p:nvSpPr>
        <p:spPr>
          <a:xfrm>
            <a:off x="1000100" y="2714626"/>
            <a:ext cx="3857652" cy="1538883"/>
          </a:xfrm>
          <a:prstGeom prst="rect">
            <a:avLst/>
          </a:prstGeom>
        </p:spPr>
        <p:txBody>
          <a:bodyPr wrap="square">
            <a:spAutoFit/>
          </a:bodyPr>
          <a:lstStyle/>
          <a:p>
            <a:endParaRPr lang="en-US" dirty="0"/>
          </a:p>
          <a:p>
            <a:pPr algn="ctr"/>
            <a:r>
              <a:rPr lang="en-US" sz="2000" dirty="0">
                <a:solidFill>
                  <a:schemeClr val="tx1"/>
                </a:solidFill>
              </a:rPr>
              <a:t>True Positive Values :- 1758 </a:t>
            </a:r>
          </a:p>
          <a:p>
            <a:pPr algn="ctr"/>
            <a:r>
              <a:rPr lang="en-US" sz="2000" dirty="0">
                <a:solidFill>
                  <a:schemeClr val="tx1"/>
                </a:solidFill>
              </a:rPr>
              <a:t>False Positive (Type 1) :- 168</a:t>
            </a:r>
          </a:p>
          <a:p>
            <a:pPr algn="ctr"/>
            <a:r>
              <a:rPr lang="en-US" sz="2000" dirty="0">
                <a:solidFill>
                  <a:schemeClr val="tx1"/>
                </a:solidFill>
              </a:rPr>
              <a:t>True Negative Values :- 1678</a:t>
            </a:r>
          </a:p>
          <a:p>
            <a:pPr algn="ctr"/>
            <a:r>
              <a:rPr lang="en-US" sz="2000" dirty="0">
                <a:solidFill>
                  <a:schemeClr val="tx1"/>
                </a:solidFill>
              </a:rPr>
              <a:t>False Negative (Type 2):- 180</a:t>
            </a:r>
          </a:p>
        </p:txBody>
      </p:sp>
    </p:spTree>
    <p:extLst>
      <p:ext uri="{BB962C8B-B14F-4D97-AF65-F5344CB8AC3E}">
        <p14:creationId xmlns="" xmlns:p14="http://schemas.microsoft.com/office/powerpoint/2010/main" val="26773642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428610"/>
            <a:ext cx="8429700" cy="714380"/>
          </a:xfrm>
        </p:spPr>
        <p:txBody>
          <a:bodyPr/>
          <a:lstStyle/>
          <a:p>
            <a:r>
              <a:rPr lang="en-US" sz="3200" dirty="0"/>
              <a:t>HYPERPARAMETER  TUNING  FOR  RANDOM  FOREST</a:t>
            </a:r>
          </a:p>
        </p:txBody>
      </p:sp>
      <p:sp>
        <p:nvSpPr>
          <p:cNvPr id="3" name="Subtitle 2"/>
          <p:cNvSpPr>
            <a:spLocks noGrp="1"/>
          </p:cNvSpPr>
          <p:nvPr>
            <p:ph type="subTitle" idx="1"/>
          </p:nvPr>
        </p:nvSpPr>
        <p:spPr>
          <a:xfrm>
            <a:off x="428596" y="1000115"/>
            <a:ext cx="4286279" cy="428627"/>
          </a:xfrm>
        </p:spPr>
        <p:txBody>
          <a:bodyPr/>
          <a:lstStyle/>
          <a:p>
            <a:r>
              <a:rPr lang="en-US" dirty="0"/>
              <a:t>MODEL  BUILDING :- </a:t>
            </a:r>
          </a:p>
        </p:txBody>
      </p:sp>
      <p:pic>
        <p:nvPicPr>
          <p:cNvPr id="4" name="Content Placeholder 4">
            <a:extLst>
              <a:ext uri="{FF2B5EF4-FFF2-40B4-BE49-F238E27FC236}">
                <a16:creationId xmlns="" xmlns:a16="http://schemas.microsoft.com/office/drawing/2014/main" id="{7AE8A001-0249-2BC9-F8B6-073322B1B6FF}"/>
              </a:ext>
            </a:extLst>
          </p:cNvPr>
          <p:cNvPicPr>
            <a:picLocks noChangeAspect="1"/>
          </p:cNvPicPr>
          <p:nvPr/>
        </p:nvPicPr>
        <p:blipFill>
          <a:blip r:embed="rId2"/>
          <a:stretch>
            <a:fillRect/>
          </a:stretch>
        </p:blipFill>
        <p:spPr>
          <a:xfrm>
            <a:off x="928662" y="1357304"/>
            <a:ext cx="7358114" cy="1000132"/>
          </a:xfrm>
          <a:prstGeom prst="rect">
            <a:avLst/>
          </a:prstGeom>
          <a:noFill/>
          <a:ln>
            <a:noFill/>
          </a:ln>
        </p:spPr>
      </p:pic>
      <p:sp>
        <p:nvSpPr>
          <p:cNvPr id="5" name="TextBox 4"/>
          <p:cNvSpPr txBox="1"/>
          <p:nvPr/>
        </p:nvSpPr>
        <p:spPr>
          <a:xfrm>
            <a:off x="642911" y="3000379"/>
            <a:ext cx="3214710" cy="523220"/>
          </a:xfrm>
          <a:prstGeom prst="rect">
            <a:avLst/>
          </a:prstGeom>
          <a:noFill/>
        </p:spPr>
        <p:txBody>
          <a:bodyPr wrap="square" rtlCol="0">
            <a:spAutoFit/>
          </a:bodyPr>
          <a:lstStyle/>
          <a:p>
            <a:r>
              <a:rPr lang="en-US" dirty="0">
                <a:solidFill>
                  <a:schemeClr val="tx1"/>
                </a:solidFill>
              </a:rPr>
              <a:t>TRAINING THE MODEL AND OBTAINING BEST PARAMETERS :-</a:t>
            </a:r>
          </a:p>
        </p:txBody>
      </p:sp>
      <p:pic>
        <p:nvPicPr>
          <p:cNvPr id="6" name="Picture 5">
            <a:extLst>
              <a:ext uri="{FF2B5EF4-FFF2-40B4-BE49-F238E27FC236}">
                <a16:creationId xmlns="" xmlns:a16="http://schemas.microsoft.com/office/drawing/2014/main" id="{3023FBBB-9A06-7C4F-5517-402FE9F01493}"/>
              </a:ext>
            </a:extLst>
          </p:cNvPr>
          <p:cNvPicPr>
            <a:picLocks noChangeAspect="1"/>
          </p:cNvPicPr>
          <p:nvPr/>
        </p:nvPicPr>
        <p:blipFill>
          <a:blip r:embed="rId3"/>
          <a:stretch>
            <a:fillRect/>
          </a:stretch>
        </p:blipFill>
        <p:spPr>
          <a:xfrm>
            <a:off x="3857620" y="2428874"/>
            <a:ext cx="4429156" cy="2143140"/>
          </a:xfrm>
          <a:prstGeom prst="rect">
            <a:avLst/>
          </a:prstGeom>
        </p:spPr>
      </p:pic>
    </p:spTree>
    <p:extLst>
      <p:ext uri="{BB962C8B-B14F-4D97-AF65-F5344CB8AC3E}">
        <p14:creationId xmlns="" xmlns:p14="http://schemas.microsoft.com/office/powerpoint/2010/main" val="35115244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00" y="357172"/>
            <a:ext cx="7786790" cy="642942"/>
          </a:xfrm>
        </p:spPr>
        <p:txBody>
          <a:bodyPr/>
          <a:lstStyle/>
          <a:p>
            <a:r>
              <a:rPr lang="en-US" sz="2000" dirty="0"/>
              <a:t>Creating  model  based  on  hyper parameters  obtained  from  Random  Search  CV</a:t>
            </a:r>
          </a:p>
        </p:txBody>
      </p:sp>
      <p:sp>
        <p:nvSpPr>
          <p:cNvPr id="3" name="Subtitle 2"/>
          <p:cNvSpPr>
            <a:spLocks noGrp="1"/>
          </p:cNvSpPr>
          <p:nvPr>
            <p:ph type="subTitle" idx="1"/>
          </p:nvPr>
        </p:nvSpPr>
        <p:spPr>
          <a:xfrm>
            <a:off x="852563" y="3214692"/>
            <a:ext cx="3815400" cy="464875"/>
          </a:xfrm>
        </p:spPr>
        <p:txBody>
          <a:bodyPr/>
          <a:lstStyle/>
          <a:p>
            <a:r>
              <a:rPr lang="en-US" dirty="0"/>
              <a:t> </a:t>
            </a:r>
          </a:p>
          <a:p>
            <a:endParaRPr lang="en-US" dirty="0"/>
          </a:p>
        </p:txBody>
      </p:sp>
      <p:sp>
        <p:nvSpPr>
          <p:cNvPr id="6" name="TextBox 5"/>
          <p:cNvSpPr txBox="1"/>
          <p:nvPr/>
        </p:nvSpPr>
        <p:spPr>
          <a:xfrm>
            <a:off x="714348" y="2786064"/>
            <a:ext cx="5786478" cy="400110"/>
          </a:xfrm>
          <a:prstGeom prst="rect">
            <a:avLst/>
          </a:prstGeom>
          <a:noFill/>
        </p:spPr>
        <p:txBody>
          <a:bodyPr wrap="square" rtlCol="0">
            <a:spAutoFit/>
          </a:bodyPr>
          <a:lstStyle/>
          <a:p>
            <a:r>
              <a:rPr lang="en-US" sz="2000" dirty="0">
                <a:solidFill>
                  <a:schemeClr val="tx1"/>
                </a:solidFill>
                <a:latin typeface="Bebas Neue" charset="0"/>
              </a:rPr>
              <a:t>PREDICTIONS  AND  CLASSIFICATION  REPORT </a:t>
            </a:r>
          </a:p>
        </p:txBody>
      </p:sp>
      <p:pic>
        <p:nvPicPr>
          <p:cNvPr id="7" name="Picture 6">
            <a:extLst>
              <a:ext uri="{FF2B5EF4-FFF2-40B4-BE49-F238E27FC236}">
                <a16:creationId xmlns="" xmlns:a16="http://schemas.microsoft.com/office/drawing/2014/main" id="{0C1C3666-45E2-783F-8793-7D190B7E6005}"/>
              </a:ext>
            </a:extLst>
          </p:cNvPr>
          <p:cNvPicPr>
            <a:picLocks noChangeAspect="1"/>
          </p:cNvPicPr>
          <p:nvPr/>
        </p:nvPicPr>
        <p:blipFill>
          <a:blip r:embed="rId2"/>
          <a:stretch>
            <a:fillRect/>
          </a:stretch>
        </p:blipFill>
        <p:spPr>
          <a:xfrm>
            <a:off x="4286248" y="2571750"/>
            <a:ext cx="4143404" cy="2000264"/>
          </a:xfrm>
          <a:prstGeom prst="rect">
            <a:avLst/>
          </a:prstGeom>
        </p:spPr>
      </p:pic>
      <p:pic>
        <p:nvPicPr>
          <p:cNvPr id="5122" name="Picture 2"/>
          <p:cNvPicPr>
            <a:picLocks noChangeAspect="1" noChangeArrowheads="1"/>
          </p:cNvPicPr>
          <p:nvPr/>
        </p:nvPicPr>
        <p:blipFill>
          <a:blip r:embed="rId3"/>
          <a:srcRect/>
          <a:stretch>
            <a:fillRect/>
          </a:stretch>
        </p:blipFill>
        <p:spPr bwMode="auto">
          <a:xfrm>
            <a:off x="857224" y="928676"/>
            <a:ext cx="7500990" cy="1571636"/>
          </a:xfrm>
          <a:prstGeom prst="rect">
            <a:avLst/>
          </a:prstGeom>
          <a:noFill/>
          <a:ln w="9525">
            <a:noFill/>
            <a:miter lim="800000"/>
            <a:headEnd/>
            <a:tailEnd/>
          </a:ln>
          <a:effectLst/>
        </p:spPr>
      </p:pic>
    </p:spTree>
    <p:extLst>
      <p:ext uri="{BB962C8B-B14F-4D97-AF65-F5344CB8AC3E}">
        <p14:creationId xmlns="" xmlns:p14="http://schemas.microsoft.com/office/powerpoint/2010/main" val="23726825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0"/>
            <a:ext cx="5007300" cy="1428760"/>
          </a:xfrm>
        </p:spPr>
        <p:txBody>
          <a:bodyPr/>
          <a:lstStyle/>
          <a:p>
            <a:r>
              <a:rPr lang="en-US" sz="3200" dirty="0"/>
              <a:t>CONFUSION  MATRIX </a:t>
            </a:r>
          </a:p>
        </p:txBody>
      </p:sp>
      <p:sp>
        <p:nvSpPr>
          <p:cNvPr id="3" name="Subtitle 2"/>
          <p:cNvSpPr>
            <a:spLocks noGrp="1"/>
          </p:cNvSpPr>
          <p:nvPr>
            <p:ph type="subTitle" idx="1"/>
          </p:nvPr>
        </p:nvSpPr>
        <p:spPr>
          <a:xfrm>
            <a:off x="852563" y="2357436"/>
            <a:ext cx="3790875" cy="1928826"/>
          </a:xfrm>
        </p:spPr>
        <p:txBody>
          <a:bodyPr/>
          <a:lstStyle/>
          <a:p>
            <a:r>
              <a:rPr lang="en-US" sz="2000" dirty="0"/>
              <a:t>Confusion Matrix :- </a:t>
            </a:r>
          </a:p>
          <a:p>
            <a:endParaRPr lang="en-US" dirty="0"/>
          </a:p>
          <a:p>
            <a:endParaRPr lang="en-US" dirty="0"/>
          </a:p>
          <a:p>
            <a:endParaRPr lang="en-US" dirty="0"/>
          </a:p>
          <a:p>
            <a:pPr algn="ctr"/>
            <a:r>
              <a:rPr lang="en-US" sz="2000" dirty="0"/>
              <a:t>True Positive Values :- 1764 </a:t>
            </a:r>
          </a:p>
          <a:p>
            <a:pPr algn="ctr"/>
            <a:r>
              <a:rPr lang="en-US" sz="2000" dirty="0"/>
              <a:t>False Positive (Type 1) :- 162</a:t>
            </a:r>
          </a:p>
          <a:p>
            <a:pPr algn="ctr"/>
            <a:r>
              <a:rPr lang="en-US" sz="2000" dirty="0"/>
              <a:t>True Negative Values :- 1675</a:t>
            </a:r>
          </a:p>
          <a:p>
            <a:pPr algn="ctr"/>
            <a:r>
              <a:rPr lang="en-US" sz="2000" dirty="0"/>
              <a:t>False Negative (Type 2):- 183</a:t>
            </a:r>
          </a:p>
          <a:p>
            <a:endParaRPr lang="en-US" dirty="0"/>
          </a:p>
        </p:txBody>
      </p:sp>
      <p:pic>
        <p:nvPicPr>
          <p:cNvPr id="4" name="Picture 3">
            <a:extLst>
              <a:ext uri="{FF2B5EF4-FFF2-40B4-BE49-F238E27FC236}">
                <a16:creationId xmlns="" xmlns:a16="http://schemas.microsoft.com/office/drawing/2014/main" id="{1C5E2FE7-5EE1-6F22-C714-DFFEA9B2B432}"/>
              </a:ext>
            </a:extLst>
          </p:cNvPr>
          <p:cNvPicPr>
            <a:picLocks noChangeAspect="1"/>
          </p:cNvPicPr>
          <p:nvPr/>
        </p:nvPicPr>
        <p:blipFill>
          <a:blip r:embed="rId2"/>
          <a:stretch>
            <a:fillRect/>
          </a:stretch>
        </p:blipFill>
        <p:spPr>
          <a:xfrm>
            <a:off x="3286116" y="1643056"/>
            <a:ext cx="5664200" cy="1214446"/>
          </a:xfrm>
          <a:prstGeom prst="rect">
            <a:avLst/>
          </a:prstGeom>
        </p:spPr>
      </p:pic>
    </p:spTree>
    <p:extLst>
      <p:ext uri="{BB962C8B-B14F-4D97-AF65-F5344CB8AC3E}">
        <p14:creationId xmlns="" xmlns:p14="http://schemas.microsoft.com/office/powerpoint/2010/main" val="15858558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E7786995-DEAB-1B93-3EF9-A7F64EA2BA48}"/>
              </a:ext>
            </a:extLst>
          </p:cNvPr>
          <p:cNvSpPr>
            <a:spLocks noGrp="1"/>
          </p:cNvSpPr>
          <p:nvPr>
            <p:ph type="subTitle" idx="1"/>
          </p:nvPr>
        </p:nvSpPr>
        <p:spPr/>
        <p:txBody>
          <a:bodyPr/>
          <a:lstStyle/>
          <a:p>
            <a:pPr>
              <a:buFont typeface="Wingdings" pitchFamily="2" charset="2"/>
              <a:buChar char="v"/>
            </a:pPr>
            <a:r>
              <a:rPr lang="en-US" sz="1200" b="1" dirty="0">
                <a:latin typeface="+mn-lt"/>
              </a:rPr>
              <a:t>Out of all </a:t>
            </a:r>
            <a:r>
              <a:rPr lang="en-US" sz="1200" b="1" dirty="0" smtClean="0">
                <a:latin typeface="+mn-lt"/>
              </a:rPr>
              <a:t>models </a:t>
            </a:r>
            <a:r>
              <a:rPr lang="en-US" sz="1200" b="1" dirty="0">
                <a:latin typeface="+mn-lt"/>
              </a:rPr>
              <a:t>, </a:t>
            </a:r>
            <a:r>
              <a:rPr lang="en-US" sz="1200" b="1" dirty="0" err="1">
                <a:latin typeface="+mn-lt"/>
              </a:rPr>
              <a:t>XGBoost</a:t>
            </a:r>
            <a:r>
              <a:rPr lang="en-US" sz="1200" b="1" dirty="0">
                <a:latin typeface="+mn-lt"/>
              </a:rPr>
              <a:t> with hyperparameter tuning is the best model. It has least number of false predictions and high accuracy score.</a:t>
            </a:r>
          </a:p>
          <a:p>
            <a:pPr>
              <a:buFont typeface="Wingdings" pitchFamily="2" charset="2"/>
              <a:buChar char="v"/>
            </a:pPr>
            <a:endParaRPr lang="en-US" sz="1200" b="1" dirty="0">
              <a:latin typeface="+mn-lt"/>
            </a:endParaRPr>
          </a:p>
          <a:p>
            <a:pPr>
              <a:buFont typeface="Wingdings" pitchFamily="2" charset="2"/>
              <a:buChar char="v"/>
            </a:pPr>
            <a:r>
              <a:rPr lang="en-US" b="1" dirty="0">
                <a:latin typeface="+mn-lt"/>
              </a:rPr>
              <a:t>Out of </a:t>
            </a:r>
            <a:r>
              <a:rPr lang="en-US" sz="1200" b="1" dirty="0">
                <a:latin typeface="+mn-lt"/>
              </a:rPr>
              <a:t>all the VP-Manager combination , Neeraj Kumar and Gurmeet Singh are the consistent pair in the organization winning all 18 deals with 100% win.</a:t>
            </a:r>
          </a:p>
          <a:p>
            <a:pPr>
              <a:buFont typeface="Wingdings" pitchFamily="2" charset="2"/>
              <a:buChar char="v"/>
            </a:pPr>
            <a:endParaRPr lang="en-US" sz="1200" b="1" dirty="0">
              <a:latin typeface="+mn-lt"/>
            </a:endParaRPr>
          </a:p>
          <a:p>
            <a:pPr>
              <a:buFont typeface="Wingdings" pitchFamily="2" charset="2"/>
              <a:buChar char="v"/>
            </a:pPr>
            <a:r>
              <a:rPr lang="en-US" sz="1200" b="1" dirty="0">
                <a:latin typeface="+mn-lt"/>
              </a:rPr>
              <a:t>Sector 2 and 23 has the highest win percentage for the organization. But </a:t>
            </a:r>
            <a:r>
              <a:rPr lang="en-US" b="1" dirty="0">
                <a:latin typeface="+mn-lt"/>
              </a:rPr>
              <a:t>the same </a:t>
            </a:r>
            <a:r>
              <a:rPr lang="en-US" sz="1200" b="1" dirty="0">
                <a:latin typeface="+mn-lt"/>
              </a:rPr>
              <a:t>sectors has highest loss percentage. The overall net score is negative. </a:t>
            </a:r>
          </a:p>
          <a:p>
            <a:pPr>
              <a:buFont typeface="Wingdings" pitchFamily="2" charset="2"/>
              <a:buChar char="v"/>
            </a:pPr>
            <a:endParaRPr lang="en-US" sz="1200" b="1" dirty="0">
              <a:latin typeface="+mn-lt"/>
            </a:endParaRPr>
          </a:p>
          <a:p>
            <a:pPr>
              <a:buFont typeface="Wingdings" pitchFamily="2" charset="2"/>
              <a:buChar char="v"/>
            </a:pPr>
            <a:r>
              <a:rPr lang="en-US" sz="1200" b="1" dirty="0">
                <a:latin typeface="+mn-lt"/>
              </a:rPr>
              <a:t>We recommend to send Neeraj Kumar and Gurmeet Singh to sector 23 to and </a:t>
            </a:r>
            <a:r>
              <a:rPr lang="en-US" sz="1200" b="1" dirty="0" err="1">
                <a:latin typeface="+mn-lt"/>
              </a:rPr>
              <a:t>Rudraksh</a:t>
            </a:r>
            <a:r>
              <a:rPr lang="en-US" sz="1200" b="1" dirty="0">
                <a:latin typeface="+mn-lt"/>
              </a:rPr>
              <a:t> Sharma and </a:t>
            </a:r>
            <a:r>
              <a:rPr lang="en-US" sz="1200" b="1" dirty="0" err="1">
                <a:latin typeface="+mn-lt"/>
              </a:rPr>
              <a:t>Preetan</a:t>
            </a:r>
            <a:r>
              <a:rPr lang="en-US" sz="1200" b="1" dirty="0">
                <a:latin typeface="+mn-lt"/>
              </a:rPr>
              <a:t> Gujar to sector 2. </a:t>
            </a:r>
          </a:p>
          <a:p>
            <a:pPr>
              <a:buFont typeface="Wingdings" pitchFamily="2" charset="2"/>
              <a:buChar char="v"/>
            </a:pPr>
            <a:endParaRPr lang="en-US" sz="1200" b="1" dirty="0">
              <a:latin typeface="+mn-lt"/>
            </a:endParaRPr>
          </a:p>
          <a:p>
            <a:pPr>
              <a:buFont typeface="Wingdings" pitchFamily="2" charset="2"/>
              <a:buChar char="v"/>
            </a:pPr>
            <a:r>
              <a:rPr lang="en-US" sz="1200" b="1" dirty="0">
                <a:latin typeface="+mn-lt"/>
              </a:rPr>
              <a:t>Mervin Harwood and Ankita Aggarwal both the VP’s have highest number of deal bidding in the organization. </a:t>
            </a:r>
          </a:p>
          <a:p>
            <a:pPr>
              <a:buFont typeface="Wingdings" pitchFamily="2" charset="2"/>
              <a:buChar char="v"/>
            </a:pPr>
            <a:endParaRPr lang="en-US" sz="1200" b="1" dirty="0">
              <a:latin typeface="+mn-lt"/>
            </a:endParaRPr>
          </a:p>
          <a:p>
            <a:pPr>
              <a:buFont typeface="Wingdings" pitchFamily="2" charset="2"/>
              <a:buChar char="v"/>
            </a:pPr>
            <a:r>
              <a:rPr lang="en-US" sz="1200" b="1" dirty="0">
                <a:latin typeface="+mn-lt"/>
              </a:rPr>
              <a:t>Mervin Harwood has 31% winning ratio out of 1166 deals and Ankita Aggarwal has 24% of winning ratio out of 1143 deals. The conversion ratio of is low. </a:t>
            </a:r>
          </a:p>
          <a:p>
            <a:pPr>
              <a:buFont typeface="Wingdings" pitchFamily="2" charset="2"/>
              <a:buChar char="v"/>
            </a:pPr>
            <a:endParaRPr lang="en-US" dirty="0"/>
          </a:p>
        </p:txBody>
      </p:sp>
      <p:sp>
        <p:nvSpPr>
          <p:cNvPr id="3" name="Title 2">
            <a:extLst>
              <a:ext uri="{FF2B5EF4-FFF2-40B4-BE49-F238E27FC236}">
                <a16:creationId xmlns="" xmlns:a16="http://schemas.microsoft.com/office/drawing/2014/main" id="{79641652-A8DE-8F93-E49A-4837E792DA2F}"/>
              </a:ext>
            </a:extLst>
          </p:cNvPr>
          <p:cNvSpPr>
            <a:spLocks noGrp="1"/>
          </p:cNvSpPr>
          <p:nvPr>
            <p:ph type="title"/>
          </p:nvPr>
        </p:nvSpPr>
        <p:spPr/>
        <p:txBody>
          <a:bodyPr/>
          <a:lstStyle/>
          <a:p>
            <a:r>
              <a:rPr lang="en-US" sz="4000" dirty="0"/>
              <a:t>CONCLUSION</a:t>
            </a:r>
            <a:endParaRPr lang="en-US" dirty="0"/>
          </a:p>
        </p:txBody>
      </p:sp>
    </p:spTree>
    <p:extLst>
      <p:ext uri="{BB962C8B-B14F-4D97-AF65-F5344CB8AC3E}">
        <p14:creationId xmlns="" xmlns:p14="http://schemas.microsoft.com/office/powerpoint/2010/main" val="12897574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3BF405CB-BF3C-D20D-685B-12E3C2A57BF0}"/>
              </a:ext>
            </a:extLst>
          </p:cNvPr>
          <p:cNvSpPr>
            <a:spLocks noGrp="1"/>
          </p:cNvSpPr>
          <p:nvPr>
            <p:ph type="subTitle" idx="1"/>
          </p:nvPr>
        </p:nvSpPr>
        <p:spPr/>
        <p:txBody>
          <a:bodyPr/>
          <a:lstStyle/>
          <a:p>
            <a:pPr>
              <a:buFont typeface="Wingdings" pitchFamily="2" charset="2"/>
              <a:buChar char="v"/>
            </a:pPr>
            <a:r>
              <a:rPr lang="en-US" sz="1200" b="1" dirty="0">
                <a:latin typeface="+mn-lt"/>
              </a:rPr>
              <a:t>We recommend to restructure the lead flow or churn the existing leads along with new leads to other teams. </a:t>
            </a:r>
          </a:p>
          <a:p>
            <a:pPr>
              <a:buFont typeface="Wingdings" pitchFamily="2" charset="2"/>
              <a:buChar char="v"/>
            </a:pPr>
            <a:endParaRPr lang="en-US" sz="1200" b="1" dirty="0">
              <a:latin typeface="+mn-lt"/>
            </a:endParaRPr>
          </a:p>
          <a:p>
            <a:pPr>
              <a:buFont typeface="Wingdings" pitchFamily="2" charset="2"/>
              <a:buChar char="v"/>
            </a:pPr>
            <a:r>
              <a:rPr lang="en-US" sz="1200" b="1" dirty="0">
                <a:latin typeface="+mn-lt"/>
              </a:rPr>
              <a:t>Out of all the VP’s, Ekta </a:t>
            </a:r>
            <a:r>
              <a:rPr lang="en-US" sz="1200" b="1" dirty="0" err="1">
                <a:latin typeface="+mn-lt"/>
              </a:rPr>
              <a:t>Zutshi</a:t>
            </a:r>
            <a:r>
              <a:rPr lang="en-US" sz="1200" b="1" dirty="0">
                <a:latin typeface="+mn-lt"/>
              </a:rPr>
              <a:t> and team has the highest win ratio of 62% out of 550 deals. Along with managing the team, Ekta </a:t>
            </a:r>
            <a:r>
              <a:rPr lang="en-US" sz="1200" b="1" dirty="0" err="1">
                <a:latin typeface="+mn-lt"/>
              </a:rPr>
              <a:t>Zutshi</a:t>
            </a:r>
            <a:r>
              <a:rPr lang="en-US" sz="1200" b="1" dirty="0">
                <a:latin typeface="+mn-lt"/>
              </a:rPr>
              <a:t> has also closed 10 deals individually with 100% win.</a:t>
            </a:r>
          </a:p>
          <a:p>
            <a:pPr>
              <a:buFont typeface="Wingdings" pitchFamily="2" charset="2"/>
              <a:buChar char="v"/>
            </a:pPr>
            <a:endParaRPr lang="en-US" sz="1200" b="1" dirty="0">
              <a:latin typeface="+mn-lt"/>
            </a:endParaRPr>
          </a:p>
          <a:p>
            <a:pPr>
              <a:buFont typeface="Wingdings" pitchFamily="2" charset="2"/>
              <a:buChar char="v"/>
            </a:pPr>
            <a:r>
              <a:rPr lang="en-US" sz="1200" b="1" dirty="0">
                <a:latin typeface="+mn-lt"/>
              </a:rPr>
              <a:t>We recommend to increase the lead flow for Ekta </a:t>
            </a:r>
            <a:r>
              <a:rPr lang="en-US" sz="1200" b="1" dirty="0" err="1">
                <a:latin typeface="+mn-lt"/>
              </a:rPr>
              <a:t>Zutshi</a:t>
            </a:r>
            <a:r>
              <a:rPr lang="en-US" sz="1200" b="1" dirty="0">
                <a:latin typeface="+mn-lt"/>
              </a:rPr>
              <a:t> to obtained maximum efficiency and conversion.</a:t>
            </a:r>
            <a:endParaRPr lang="en-US" sz="1200" b="1" dirty="0"/>
          </a:p>
          <a:p>
            <a:pPr marL="114300" indent="0">
              <a:buNone/>
            </a:pPr>
            <a:endParaRPr lang="en-US" sz="1200" b="1" dirty="0">
              <a:latin typeface="+mn-lt"/>
            </a:endParaRPr>
          </a:p>
          <a:p>
            <a:pPr>
              <a:buFont typeface="Wingdings" pitchFamily="2" charset="2"/>
              <a:buChar char="v"/>
            </a:pPr>
            <a:r>
              <a:rPr lang="en-US" sz="1200" b="1" dirty="0">
                <a:latin typeface="+mn-lt"/>
              </a:rPr>
              <a:t>VP Prashant Rawat and </a:t>
            </a:r>
            <a:r>
              <a:rPr lang="en-US" sz="1200" b="1" dirty="0" err="1" smtClean="0">
                <a:latin typeface="+mn-lt"/>
              </a:rPr>
              <a:t>Vikram</a:t>
            </a:r>
            <a:r>
              <a:rPr lang="en-US" sz="1200" b="1" dirty="0" smtClean="0">
                <a:latin typeface="+mn-lt"/>
              </a:rPr>
              <a:t>  </a:t>
            </a:r>
            <a:r>
              <a:rPr lang="en-US" sz="1200" b="1" dirty="0" err="1" smtClean="0">
                <a:latin typeface="+mn-lt"/>
              </a:rPr>
              <a:t>Rawat</a:t>
            </a:r>
            <a:r>
              <a:rPr lang="en-US" sz="1200" b="1" dirty="0" smtClean="0">
                <a:latin typeface="+mn-lt"/>
              </a:rPr>
              <a:t>  has </a:t>
            </a:r>
            <a:r>
              <a:rPr lang="en-US" sz="1200" b="1" dirty="0">
                <a:latin typeface="+mn-lt"/>
              </a:rPr>
              <a:t>a </a:t>
            </a:r>
            <a:r>
              <a:rPr lang="en-US" b="1" dirty="0">
                <a:latin typeface="+mn-lt"/>
              </a:rPr>
              <a:t>good number in closing with less number of overall deals. </a:t>
            </a:r>
          </a:p>
          <a:p>
            <a:pPr>
              <a:buFont typeface="Wingdings" pitchFamily="2" charset="2"/>
              <a:buChar char="v"/>
            </a:pPr>
            <a:endParaRPr lang="en-US" sz="1200" b="1" dirty="0">
              <a:latin typeface="+mn-lt"/>
            </a:endParaRPr>
          </a:p>
        </p:txBody>
      </p:sp>
      <p:sp>
        <p:nvSpPr>
          <p:cNvPr id="3" name="Title 2">
            <a:extLst>
              <a:ext uri="{FF2B5EF4-FFF2-40B4-BE49-F238E27FC236}">
                <a16:creationId xmlns="" xmlns:a16="http://schemas.microsoft.com/office/drawing/2014/main" id="{7D7D0C9C-E9AE-A885-FBCE-8EEC202C4CE3}"/>
              </a:ext>
            </a:extLst>
          </p:cNvPr>
          <p:cNvSpPr>
            <a:spLocks noGrp="1"/>
          </p:cNvSpPr>
          <p:nvPr>
            <p:ph type="title"/>
          </p:nvPr>
        </p:nvSpPr>
        <p:spPr/>
        <p:txBody>
          <a:bodyPr/>
          <a:lstStyle/>
          <a:p>
            <a:r>
              <a:rPr lang="en-US" sz="3600" dirty="0"/>
              <a:t>CONCLUSION</a:t>
            </a:r>
            <a:endParaRPr lang="en-US" dirty="0"/>
          </a:p>
        </p:txBody>
      </p:sp>
    </p:spTree>
    <p:extLst>
      <p:ext uri="{BB962C8B-B14F-4D97-AF65-F5344CB8AC3E}">
        <p14:creationId xmlns="" xmlns:p14="http://schemas.microsoft.com/office/powerpoint/2010/main" val="2277084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3E0182-5377-463B-3FD3-6DFAB75630CB}"/>
              </a:ext>
            </a:extLst>
          </p:cNvPr>
          <p:cNvSpPr>
            <a:spLocks noGrp="1"/>
          </p:cNvSpPr>
          <p:nvPr>
            <p:ph type="title"/>
          </p:nvPr>
        </p:nvSpPr>
        <p:spPr/>
        <p:txBody>
          <a:bodyPr/>
          <a:lstStyle/>
          <a:p>
            <a:r>
              <a:rPr lang="en-US" dirty="0"/>
              <a:t>THANK YOU </a:t>
            </a:r>
          </a:p>
        </p:txBody>
      </p:sp>
    </p:spTree>
    <p:extLst>
      <p:ext uri="{BB962C8B-B14F-4D97-AF65-F5344CB8AC3E}">
        <p14:creationId xmlns="" xmlns:p14="http://schemas.microsoft.com/office/powerpoint/2010/main" val="1075975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65" name="Subtitle 64"/>
          <p:cNvSpPr>
            <a:spLocks noGrp="1"/>
          </p:cNvSpPr>
          <p:nvPr>
            <p:ph type="subTitle" idx="1"/>
          </p:nvPr>
        </p:nvSpPr>
        <p:spPr>
          <a:xfrm>
            <a:off x="714300" y="1259225"/>
            <a:ext cx="4072014" cy="3098475"/>
          </a:xfrm>
        </p:spPr>
        <p:txBody>
          <a:bodyPr/>
          <a:lstStyle/>
          <a:p>
            <a:r>
              <a:rPr lang="en-US" b="1" dirty="0"/>
              <a:t>Client Category -</a:t>
            </a:r>
            <a:r>
              <a:rPr lang="en-US" dirty="0"/>
              <a:t> Industry in which the client works</a:t>
            </a:r>
          </a:p>
          <a:p>
            <a:r>
              <a:rPr lang="en-US" b="1" dirty="0"/>
              <a:t>Solution Type</a:t>
            </a:r>
            <a:r>
              <a:rPr lang="en-US" dirty="0"/>
              <a:t> - The solution group the client requires.</a:t>
            </a:r>
          </a:p>
          <a:p>
            <a:r>
              <a:rPr lang="en-US" b="1" dirty="0"/>
              <a:t>Deal Date  -</a:t>
            </a:r>
            <a:r>
              <a:rPr lang="en-US" dirty="0"/>
              <a:t> The date the opportunity was created .</a:t>
            </a:r>
          </a:p>
          <a:p>
            <a:r>
              <a:rPr lang="en-US" b="1" dirty="0"/>
              <a:t>Sector</a:t>
            </a:r>
            <a:r>
              <a:rPr lang="en-US" dirty="0"/>
              <a:t>  -  The sector for which the solution is to be provided .</a:t>
            </a:r>
          </a:p>
          <a:p>
            <a:r>
              <a:rPr lang="en-US" b="1" dirty="0"/>
              <a:t>Location</a:t>
            </a:r>
            <a:r>
              <a:rPr lang="en-US" dirty="0"/>
              <a:t>  - Client location.</a:t>
            </a:r>
          </a:p>
          <a:p>
            <a:r>
              <a:rPr lang="en-US" b="1" dirty="0"/>
              <a:t>VP Name</a:t>
            </a:r>
            <a:r>
              <a:rPr lang="en-US" dirty="0"/>
              <a:t> - Sr. Manager or VP who is dealing with the client .</a:t>
            </a:r>
          </a:p>
          <a:p>
            <a:r>
              <a:rPr lang="en-US" b="1" dirty="0"/>
              <a:t>Manager Name - </a:t>
            </a:r>
            <a:r>
              <a:rPr lang="en-US" dirty="0"/>
              <a:t> Manager of the team working on the project .</a:t>
            </a:r>
          </a:p>
          <a:p>
            <a:r>
              <a:rPr lang="en-US" dirty="0"/>
              <a:t> </a:t>
            </a:r>
            <a:r>
              <a:rPr lang="en-US" b="1" dirty="0"/>
              <a:t>Deal Cost</a:t>
            </a:r>
            <a:r>
              <a:rPr lang="en-US" dirty="0"/>
              <a:t>  - The initial cost of the deal .</a:t>
            </a:r>
          </a:p>
          <a:p>
            <a:r>
              <a:rPr lang="en-US" b="1" dirty="0"/>
              <a:t>Deal Status Code</a:t>
            </a:r>
            <a:r>
              <a:rPr lang="en-US" dirty="0"/>
              <a:t> - Final status of the deal(won/lost)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pPr>
              <a:buNone/>
            </a:pPr>
            <a:r>
              <a:rPr lang="en-US" b="1" dirty="0"/>
              <a:t>Deal Cost</a:t>
            </a:r>
            <a:r>
              <a:rPr lang="en-US" dirty="0"/>
              <a:t> The initial cost of the deal </a:t>
            </a:r>
            <a:r>
              <a:rPr lang="en-US" b="1" dirty="0" err="1"/>
              <a:t>Deal</a:t>
            </a:r>
            <a:r>
              <a:rPr lang="en-US" b="1" dirty="0"/>
              <a:t> Status Code</a:t>
            </a:r>
            <a:r>
              <a:rPr lang="en-US" dirty="0"/>
              <a:t> Final status of the deal(won/lost) </a:t>
            </a:r>
          </a:p>
        </p:txBody>
      </p:sp>
      <p:sp>
        <p:nvSpPr>
          <p:cNvPr id="505" name="Google Shape;50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Information of dataset :</a:t>
            </a:r>
            <a:endParaRPr/>
          </a:p>
        </p:txBody>
      </p:sp>
      <p:sp>
        <p:nvSpPr>
          <p:cNvPr id="519" name="Google Shape;519;p3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522" name="Google Shape;522;p3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523" name="Google Shape;523;p3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524" name="Google Shape;524;p3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401588" y="764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8643966" y="50004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p:cNvPicPr>
            <a:picLocks noChangeAspect="1" noChangeArrowheads="1"/>
          </p:cNvPicPr>
          <p:nvPr/>
        </p:nvPicPr>
        <p:blipFill>
          <a:blip r:embed="rId7"/>
          <a:srcRect/>
          <a:stretch>
            <a:fillRect/>
          </a:stretch>
        </p:blipFill>
        <p:spPr bwMode="auto">
          <a:xfrm>
            <a:off x="4857752" y="1285866"/>
            <a:ext cx="3886877" cy="3000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88" name="Subtitle 87"/>
          <p:cNvSpPr>
            <a:spLocks noGrp="1"/>
          </p:cNvSpPr>
          <p:nvPr>
            <p:ph type="subTitle" idx="1"/>
          </p:nvPr>
        </p:nvSpPr>
        <p:spPr>
          <a:xfrm>
            <a:off x="1142976" y="1142990"/>
            <a:ext cx="5857916" cy="500066"/>
          </a:xfrm>
        </p:spPr>
        <p:txBody>
          <a:bodyPr/>
          <a:lstStyle/>
          <a:p>
            <a:pPr>
              <a:buNone/>
            </a:pPr>
            <a:r>
              <a:rPr lang="en-US" sz="1600" dirty="0"/>
              <a:t>     </a:t>
            </a:r>
          </a:p>
          <a:p>
            <a:pPr>
              <a:buNone/>
            </a:pPr>
            <a:endParaRPr lang="en-US" sz="1600" dirty="0"/>
          </a:p>
          <a:p>
            <a:pPr>
              <a:buNone/>
            </a:pPr>
            <a:endParaRPr lang="en-US" sz="1600" dirty="0"/>
          </a:p>
          <a:p>
            <a:pPr>
              <a:buNone/>
            </a:pPr>
            <a:endParaRPr lang="en-US" sz="1600" dirty="0"/>
          </a:p>
          <a:p>
            <a:pPr>
              <a:buNone/>
            </a:pPr>
            <a:endParaRPr lang="en-US" sz="1600" dirty="0"/>
          </a:p>
          <a:p>
            <a:pPr>
              <a:buNone/>
            </a:pPr>
            <a:endParaRPr lang="en-US" sz="1600" dirty="0"/>
          </a:p>
          <a:p>
            <a:pPr>
              <a:buNone/>
            </a:pPr>
            <a:endParaRPr lang="en-US" sz="1600" dirty="0"/>
          </a:p>
          <a:p>
            <a:pPr>
              <a:buNone/>
            </a:pPr>
            <a:endParaRPr lang="en-US" sz="1600" dirty="0"/>
          </a:p>
          <a:p>
            <a:pPr>
              <a:buNone/>
            </a:pPr>
            <a:r>
              <a:rPr lang="en-US" sz="1600" dirty="0"/>
              <a:t>                                     </a:t>
            </a:r>
          </a:p>
          <a:p>
            <a:pPr>
              <a:buNone/>
            </a:pPr>
            <a:r>
              <a:rPr lang="en-US" sz="1600" dirty="0"/>
              <a:t> </a:t>
            </a:r>
          </a:p>
        </p:txBody>
      </p:sp>
      <p:sp>
        <p:nvSpPr>
          <p:cNvPr id="555" name="Google Shape;555;p39"/>
          <p:cNvSpPr txBox="1">
            <a:spLocks noGrp="1"/>
          </p:cNvSpPr>
          <p:nvPr>
            <p:ph type="title"/>
          </p:nvPr>
        </p:nvSpPr>
        <p:spPr>
          <a:xfrm>
            <a:off x="785786" y="500048"/>
            <a:ext cx="7715400" cy="53426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dirty="0"/>
              <a:t>TREATMENT OF MISSING VALUES IN CLIENT CATEGORY</a:t>
            </a:r>
            <a:endParaRPr sz="2800"/>
          </a:p>
        </p:txBody>
      </p:sp>
      <p:sp>
        <p:nvSpPr>
          <p:cNvPr id="558" name="Google Shape;558;p39"/>
          <p:cNvSpPr/>
          <p:nvPr/>
        </p:nvSpPr>
        <p:spPr>
          <a:xfrm>
            <a:off x="8215338" y="4214824"/>
            <a:ext cx="500066" cy="50006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rot="-1685758" flipH="1">
            <a:off x="8364553" y="3941725"/>
            <a:ext cx="873754" cy="852300"/>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dirty="0">
                <a:solidFill>
                  <a:schemeClr val="lt2"/>
                </a:solidFill>
                <a:latin typeface="Bebas Neue"/>
                <a:ea typeface="Bebas Neue"/>
                <a:cs typeface="Bebas Neue"/>
                <a:sym typeface="Bebas Neue"/>
              </a:rPr>
              <a:t>Data ANALYSIS</a:t>
            </a:r>
            <a:endParaRPr>
              <a:solidFill>
                <a:schemeClr val="lt2"/>
              </a:solidFill>
            </a:endParaRPr>
          </a:p>
        </p:txBody>
      </p:sp>
      <p:cxnSp>
        <p:nvCxnSpPr>
          <p:cNvPr id="623" name="Google Shape;623;p39"/>
          <p:cNvCxnSpPr/>
          <p:nvPr/>
        </p:nvCxnSpPr>
        <p:spPr>
          <a:xfrm>
            <a:off x="3786182" y="1000114"/>
            <a:ext cx="4786346" cy="1588"/>
          </a:xfrm>
          <a:prstGeom prst="straightConnector1">
            <a:avLst/>
          </a:prstGeom>
          <a:noFill/>
          <a:ln w="9525" cap="flat" cmpd="sng">
            <a:solidFill>
              <a:schemeClr val="dk1"/>
            </a:solidFill>
            <a:prstDash val="solid"/>
            <a:round/>
            <a:headEnd type="none" w="med" len="med"/>
            <a:tailEnd type="none" w="med" len="med"/>
          </a:ln>
        </p:spPr>
      </p:cxnSp>
      <p:sp>
        <p:nvSpPr>
          <p:cNvPr id="626" name="Google Shape;626;p3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627" name="Google Shape;627;p3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628" name="Google Shape;628;p3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629" name="Google Shape;629;p39"/>
          <p:cNvGrpSpPr/>
          <p:nvPr/>
        </p:nvGrpSpPr>
        <p:grpSpPr>
          <a:xfrm>
            <a:off x="706038" y="312972"/>
            <a:ext cx="140222" cy="140409"/>
            <a:chOff x="2741000" y="199475"/>
            <a:chExt cx="191953" cy="192210"/>
          </a:xfrm>
        </p:grpSpPr>
        <p:sp>
          <p:nvSpPr>
            <p:cNvPr id="630" name="Google Shape;630;p3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Users\SYSTEM H822\Desktop\pics\Screenshot 2022-09-14 214208.png"/>
          <p:cNvPicPr>
            <a:picLocks noChangeAspect="1" noChangeArrowheads="1"/>
          </p:cNvPicPr>
          <p:nvPr/>
        </p:nvPicPr>
        <p:blipFill>
          <a:blip r:embed="rId6"/>
          <a:srcRect/>
          <a:stretch>
            <a:fillRect/>
          </a:stretch>
        </p:blipFill>
        <p:spPr bwMode="auto">
          <a:xfrm>
            <a:off x="7143768" y="1142990"/>
            <a:ext cx="1785950" cy="1209837"/>
          </a:xfrm>
          <a:prstGeom prst="rect">
            <a:avLst/>
          </a:prstGeom>
          <a:noFill/>
        </p:spPr>
      </p:pic>
      <p:sp>
        <p:nvSpPr>
          <p:cNvPr id="94"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63;p40"/>
          <p:cNvSpPr/>
          <p:nvPr/>
        </p:nvSpPr>
        <p:spPr>
          <a:xfrm rot="7201932">
            <a:off x="562316" y="1106481"/>
            <a:ext cx="375502" cy="36053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Box 28"/>
          <p:cNvSpPr txBox="1"/>
          <p:nvPr/>
        </p:nvSpPr>
        <p:spPr>
          <a:xfrm>
            <a:off x="1500166" y="1071552"/>
            <a:ext cx="5072098" cy="338554"/>
          </a:xfrm>
          <a:prstGeom prst="rect">
            <a:avLst/>
          </a:prstGeom>
          <a:noFill/>
        </p:spPr>
        <p:txBody>
          <a:bodyPr wrap="square" rtlCol="0">
            <a:spAutoFit/>
          </a:bodyPr>
          <a:lstStyle/>
          <a:p>
            <a:r>
              <a:rPr lang="en-US" sz="1600" dirty="0">
                <a:solidFill>
                  <a:schemeClr val="tx1"/>
                </a:solidFill>
              </a:rPr>
              <a:t>We have 79 missing values in client category column.</a:t>
            </a:r>
          </a:p>
        </p:txBody>
      </p:sp>
      <p:pic>
        <p:nvPicPr>
          <p:cNvPr id="2" name="Picture 2"/>
          <p:cNvPicPr>
            <a:picLocks noChangeAspect="1" noChangeArrowheads="1"/>
          </p:cNvPicPr>
          <p:nvPr/>
        </p:nvPicPr>
        <p:blipFill>
          <a:blip r:embed="rId7"/>
          <a:srcRect/>
          <a:stretch>
            <a:fillRect/>
          </a:stretch>
        </p:blipFill>
        <p:spPr bwMode="auto">
          <a:xfrm>
            <a:off x="714348" y="1428742"/>
            <a:ext cx="6072230" cy="31432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5" name="Google Shape;645;p40"/>
          <p:cNvSpPr/>
          <p:nvPr/>
        </p:nvSpPr>
        <p:spPr>
          <a:xfrm>
            <a:off x="642910" y="4714872"/>
            <a:ext cx="428628" cy="285770"/>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3071802" y="714362"/>
            <a:ext cx="2714644" cy="714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solidFill>
                  <a:schemeClr val="lt2"/>
                </a:solidFill>
              </a:rPr>
              <a:t> </a:t>
            </a:r>
            <a:endParaRPr sz="4000">
              <a:solidFill>
                <a:schemeClr val="lt2"/>
              </a:solidFill>
            </a:endParaRPr>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endParaRPr b="0" i="0">
              <a:ln w="9525" cap="flat" cmpd="sng">
                <a:solidFill>
                  <a:schemeClr val="dk1"/>
                </a:solidFill>
                <a:prstDash val="solid"/>
                <a:round/>
                <a:headEnd type="none" w="sm" len="sm"/>
                <a:tailEnd type="none" w="sm" len="sm"/>
              </a:ln>
              <a:noFill/>
              <a:latin typeface="Bebas Neue"/>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7572396" y="78580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7429520" y="642924"/>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Subtitle 40"/>
          <p:cNvSpPr>
            <a:spLocks noGrp="1"/>
          </p:cNvSpPr>
          <p:nvPr>
            <p:ph type="subTitle" idx="1"/>
          </p:nvPr>
        </p:nvSpPr>
        <p:spPr/>
        <p:txBody>
          <a:bodyPr/>
          <a:lstStyle/>
          <a:p>
            <a:endParaRPr lang="en-US" dirty="0"/>
          </a:p>
        </p:txBody>
      </p:sp>
      <p:pic>
        <p:nvPicPr>
          <p:cNvPr id="2050" name="Picture 2"/>
          <p:cNvPicPr>
            <a:picLocks noChangeAspect="1" noChangeArrowheads="1"/>
          </p:cNvPicPr>
          <p:nvPr/>
        </p:nvPicPr>
        <p:blipFill>
          <a:blip r:embed="rId5"/>
          <a:srcRect/>
          <a:stretch>
            <a:fillRect/>
          </a:stretch>
        </p:blipFill>
        <p:spPr bwMode="auto">
          <a:xfrm>
            <a:off x="857225" y="1071552"/>
            <a:ext cx="7358114" cy="3458618"/>
          </a:xfrm>
          <a:prstGeom prst="rect">
            <a:avLst/>
          </a:prstGeom>
          <a:noFill/>
          <a:ln w="9525">
            <a:noFill/>
            <a:miter lim="800000"/>
            <a:headEnd/>
            <a:tailEnd/>
          </a:ln>
          <a:effectLst/>
        </p:spPr>
      </p:pic>
      <p:sp>
        <p:nvSpPr>
          <p:cNvPr id="43" name="TextBox 42"/>
          <p:cNvSpPr txBox="1"/>
          <p:nvPr/>
        </p:nvSpPr>
        <p:spPr>
          <a:xfrm>
            <a:off x="1142976" y="642924"/>
            <a:ext cx="5929354" cy="307777"/>
          </a:xfrm>
          <a:prstGeom prst="rect">
            <a:avLst/>
          </a:prstGeom>
          <a:noFill/>
        </p:spPr>
        <p:txBody>
          <a:bodyPr wrap="square" rtlCol="0">
            <a:spAutoFit/>
          </a:bodyPr>
          <a:lstStyle/>
          <a:p>
            <a:r>
              <a:rPr lang="en-US" b="1" dirty="0">
                <a:solidFill>
                  <a:schemeClr val="tx1"/>
                </a:solidFill>
              </a:rPr>
              <a:t>AFTER MISSING VALUES TREATEMENT IN CLIENT CATEGORY</a:t>
            </a:r>
            <a:r>
              <a:rPr lang="en-US" dirty="0">
                <a:solidFill>
                  <a:schemeClr val="tx1"/>
                </a:solidFill>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3486</TotalTime>
  <Words>2149</Words>
  <Application>Microsoft Macintosh PowerPoint</Application>
  <PresentationFormat>On-screen Show (16:9)</PresentationFormat>
  <Paragraphs>369</Paragraphs>
  <Slides>67</Slides>
  <Notes>36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Arial</vt:lpstr>
      <vt:lpstr>Bebas Neue</vt:lpstr>
      <vt:lpstr>Britannic Bold</vt:lpstr>
      <vt:lpstr>Arimo</vt:lpstr>
      <vt:lpstr>Franklin Gothic Medium</vt:lpstr>
      <vt:lpstr>Wingdings</vt:lpstr>
      <vt:lpstr>Bahnschrift SemiBold Condensed</vt:lpstr>
      <vt:lpstr>Bahnschrift Light SemiCondensed</vt:lpstr>
      <vt:lpstr>Poppins</vt:lpstr>
      <vt:lpstr>Segoe UI</vt:lpstr>
      <vt:lpstr>Roboto Condensed Light</vt:lpstr>
      <vt:lpstr>Anaheim</vt:lpstr>
      <vt:lpstr>Data Analysis for Business by Slidesgo</vt:lpstr>
      <vt:lpstr>          SCIENCE PROJECT</vt:lpstr>
      <vt:lpstr>ABSTRACT </vt:lpstr>
      <vt:lpstr>OVERVIEW OF THE PROBLEM</vt:lpstr>
      <vt:lpstr>SYNOPSIS </vt:lpstr>
      <vt:lpstr>Problem statement </vt:lpstr>
      <vt:lpstr>Dataset</vt:lpstr>
      <vt:lpstr>Information of dataset :</vt:lpstr>
      <vt:lpstr>TREATMENT OF MISSING VALUES IN CLIENT CATEGORY</vt:lpstr>
      <vt:lpstr> </vt:lpstr>
      <vt:lpstr>REPLACING  ZERO  VALUE  IN  DEAL  COST  WITH  MEDIAN  OF  DEAL  COST </vt:lpstr>
      <vt:lpstr>Exploratory data analysis </vt:lpstr>
      <vt:lpstr>1. Deal cost   v/s   deal date  </vt:lpstr>
      <vt:lpstr>2. Deal status code   v/s   client category</vt:lpstr>
      <vt:lpstr>DESCRIPTION OF PREVIOUS PLOT </vt:lpstr>
      <vt:lpstr>MERCURY</vt:lpstr>
      <vt:lpstr>DIAGNOSTIC</vt:lpstr>
      <vt:lpstr>MERCURY</vt:lpstr>
      <vt:lpstr>6. DEAL STATUS CODE ( WIN )   V/S   SOLUTION TYPE</vt:lpstr>
      <vt:lpstr>7. DEAL STATUS CODE ( LOSS )   V/S   SOLUTION TYPE</vt:lpstr>
      <vt:lpstr>               </vt:lpstr>
      <vt:lpstr>8.DEAL STATUS CODE   V/S   SECTOR </vt:lpstr>
      <vt:lpstr>9.  TOP 5 VP NAME  V/S  DEAL STATUS CODE ( WIN )</vt:lpstr>
      <vt:lpstr>10. TOP 5 MANAGER NAME   V/S  DEAL STATUS CODE (WIN )</vt:lpstr>
      <vt:lpstr>OBJECTIVE 1 :  Recommending top 5 combination of SBU Head-Bid Manager. </vt:lpstr>
      <vt:lpstr>Slide 25</vt:lpstr>
      <vt:lpstr>After obtaining sum and count, we calculate Win percentage for every manager </vt:lpstr>
      <vt:lpstr>Now  We  sort  the  values  as  per  vp name  and  win  percentage  and   obtain  the  output  in  Multi index  column</vt:lpstr>
      <vt:lpstr>Now   we   convert   MULTI INDEX    COLUMN   INTO   NEW   DATA FRAME </vt:lpstr>
      <vt:lpstr>THEN   FINALLY   WE   GET  OUR   DESIRED    OUTPUT   OF  THE   OBJECTIVE 1 THAT IS  top 5 combination of SBU Head-Bid Manager</vt:lpstr>
      <vt:lpstr>OBJECTIVE 2 : Build a ML model to predict the probability of win/loss for bidding activities for a potential client</vt:lpstr>
      <vt:lpstr>...  to  check  correlation  we use  pearson  correlation </vt:lpstr>
      <vt:lpstr>CHECKING  CORRELATION </vt:lpstr>
      <vt:lpstr>HEAT MAP FOR CORRELATION </vt:lpstr>
      <vt:lpstr>Target  encoding  </vt:lpstr>
      <vt:lpstr>From  this  bar  plot  we  conclude  that  there  are  approximately  6000  lost  deals  and  3500  win  deals  present  in  the  given  dataset. </vt:lpstr>
      <vt:lpstr>Now  we  check  imbalanced   data  in  given  dataset</vt:lpstr>
      <vt:lpstr>Next step is over sampling to balance the target variable </vt:lpstr>
      <vt:lpstr>Slide 38</vt:lpstr>
      <vt:lpstr>Model  selection  criteria </vt:lpstr>
      <vt:lpstr> </vt:lpstr>
      <vt:lpstr>Slide 41</vt:lpstr>
      <vt:lpstr>SPLITTING THE DATASET INTO TRAINING AND TESTING </vt:lpstr>
      <vt:lpstr>MODEL 1 : DECISION TREE </vt:lpstr>
      <vt:lpstr>CLASSIFICATION  REPORT </vt:lpstr>
      <vt:lpstr>Confusion matrix and accuracy </vt:lpstr>
      <vt:lpstr>              Classification   report , accuracy  and  confusion  matrix  of   decision  tree</vt:lpstr>
      <vt:lpstr>ROC CURVE </vt:lpstr>
      <vt:lpstr>ROC CURVE OF DECISION TREE</vt:lpstr>
      <vt:lpstr>Model 2 : k - nearest neighbour ( knn ) </vt:lpstr>
      <vt:lpstr> Classification report , accuracy and  confusion matrix of knn</vt:lpstr>
      <vt:lpstr>MODEL 3 : RANDOM FOREST </vt:lpstr>
      <vt:lpstr>Classification   report  , accuracy  and confusion  matrix  of  random  forest</vt:lpstr>
      <vt:lpstr>Roc curve of random forest</vt:lpstr>
      <vt:lpstr>MODEL 4 : XGBOOST </vt:lpstr>
      <vt:lpstr>Classification   report ,accuracy  and confusion  matrix  of  XGBOOST</vt:lpstr>
      <vt:lpstr>Hyper parameter tuning </vt:lpstr>
      <vt:lpstr>RANDOM  SEARCH  CV</vt:lpstr>
      <vt:lpstr>HYPER PARAMETER  TUNING  FOR  XGBOOST</vt:lpstr>
      <vt:lpstr>OBTAINING  BEST  PARAMETERS  AND  ESTIMATORS :- </vt:lpstr>
      <vt:lpstr>Creating the model from the best parameters obtained:- </vt:lpstr>
      <vt:lpstr>CONFUSION  MATRIX </vt:lpstr>
      <vt:lpstr>HYPERPARAMETER  TUNING  FOR  RANDOM  FOREST</vt:lpstr>
      <vt:lpstr>Creating  model  based  on  hyper parameters  obtained  from  Random  Search  CV</vt:lpstr>
      <vt:lpstr>CONFUSION  MATRIX </vt:lpstr>
      <vt:lpstr>CONCLUSION</vt:lpstr>
      <vt:lpstr>CONCLUSION</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dc:title>
  <dc:creator>SYSTEM H822</dc:creator>
  <cp:lastModifiedBy>SYSTEM H822</cp:lastModifiedBy>
  <cp:revision>199</cp:revision>
  <dcterms:modified xsi:type="dcterms:W3CDTF">2022-10-10T11:35:59Z</dcterms:modified>
</cp:coreProperties>
</file>